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16.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25.xml" Type="http://schemas.openxmlformats.org/officeDocument/2006/relationships/slide" Id="rId30"/><Relationship Target="slides/slide7.xml" Type="http://schemas.openxmlformats.org/officeDocument/2006/relationships/slide" Id="rId12"/><Relationship Target="slides/slide26.xml" Type="http://schemas.openxmlformats.org/officeDocument/2006/relationships/slide" Id="rId31"/><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presProps.xml" Type="http://schemas.openxmlformats.org/officeDocument/2006/relationships/presProps" Id="rId2"/><Relationship Target="slides/slide16.xml" Type="http://schemas.openxmlformats.org/officeDocument/2006/relationships/slide" Id="rId21"/><Relationship Target="theme/theme3.xml" Type="http://schemas.openxmlformats.org/officeDocument/2006/relationships/theme" Id="rId1"/><Relationship Target="slides/slide17.xml" Type="http://schemas.openxmlformats.org/officeDocument/2006/relationships/slide" Id="rId22"/><Relationship Target="slideMasters/slideMaster1.xml" Type="http://schemas.openxmlformats.org/officeDocument/2006/relationships/slideMaster" Id="rId4"/><Relationship Target="slides/slide18.xml" Type="http://schemas.openxmlformats.org/officeDocument/2006/relationships/slide" Id="rId23"/><Relationship Target="tableStyles.xml" Type="http://schemas.openxmlformats.org/officeDocument/2006/relationships/tableStyles" Id="rId3"/><Relationship Target="slides/slide19.xml" Type="http://schemas.openxmlformats.org/officeDocument/2006/relationships/slide" Id="rId24"/><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y="0" x="0"/>
          <a:ext cy="0" cx="0"/>
          <a:chOff y="0" x="0"/>
          <a:chExt cy="0" cx="0"/>
        </a:xfrm>
      </p:grpSpPr>
      <p:sp>
        <p:nvSpPr>
          <p:cNvPr id="2" name="Shape 2"/>
          <p:cNvSpPr txBox="1"/>
          <p:nvPr>
            <p:ph idx="2" type="hdr"/>
          </p:nvPr>
        </p:nvSpPr>
        <p:spPr>
          <a:xfrm>
            <a:off y="0" x="0"/>
            <a:ext cy="457200" cx="297179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 name="Shape 3"/>
          <p:cNvSpPr txBox="1"/>
          <p:nvPr>
            <p:ph idx="10" type="dt"/>
          </p:nvPr>
        </p:nvSpPr>
        <p:spPr>
          <a:xfrm>
            <a:off y="0" x="3884612"/>
            <a:ext cy="457200" cx="2971799"/>
          </a:xfrm>
          <a:prstGeom prst="rect">
            <a:avLst/>
          </a:prstGeom>
          <a:noFill/>
          <a:ln>
            <a:noFill/>
          </a:ln>
        </p:spPr>
        <p:txBody>
          <a:bodyPr bIns="91425" rIns="91425" lIns="91425" tIns="91425" anchor="t"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 name="Shape 4"/>
          <p:cNvSpPr/>
          <p:nvPr>
            <p:ph idx="3"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5" name="Shape 5"/>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 name="Shape 6"/>
          <p:cNvSpPr txBox="1"/>
          <p:nvPr>
            <p:ph idx="11" type="ftr"/>
          </p:nvPr>
        </p:nvSpPr>
        <p:spPr>
          <a:xfrm>
            <a:off y="8685213" x="0"/>
            <a:ext cy="457200" cx="2971799"/>
          </a:xfrm>
          <a:prstGeom prst="rect">
            <a:avLst/>
          </a:prstGeom>
          <a:noFill/>
          <a:ln>
            <a:noFill/>
          </a:ln>
        </p:spPr>
        <p:txBody>
          <a:bodyPr bIns="91425" rIns="91425" lIns="91425" tIns="91425" anchor="b"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 name="Shape 7"/>
          <p:cNvSpPr txBox="1"/>
          <p:nvPr>
            <p:ph idx="12" type="sldNum"/>
          </p:nvPr>
        </p:nvSpPr>
        <p:spPr>
          <a:xfrm>
            <a:off y="8685213" x="3884612"/>
            <a:ext cy="457200" cx="2971799"/>
          </a:xfrm>
          <a:prstGeom prst="rect">
            <a:avLst/>
          </a:prstGeom>
          <a:noFill/>
          <a:ln>
            <a:noFill/>
          </a:ln>
        </p:spPr>
        <p:txBody>
          <a:bodyPr bIns="91425" rIns="91425" lIns="91425" tIns="91425" anchor="b"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http://jamesinnorway.net/2014/07/06/qgis-2-4-and-sosi/"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 name="Shape 89"/>
        <p:cNvGrpSpPr/>
        <p:nvPr/>
      </p:nvGrpSpPr>
      <p:grpSpPr>
        <a:xfrm>
          <a:off y="0" x="0"/>
          <a:ext cy="0" cx="0"/>
          <a:chOff y="0" x="0"/>
          <a:chExt cy="0" cx="0"/>
        </a:xfrm>
      </p:grpSpPr>
      <p:sp>
        <p:nvSpPr>
          <p:cNvPr id="90" name="Shape 9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91" name="Shape 9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None/>
            </a:pPr>
            <a:r>
              <a:t/>
            </a:r>
            <a:endParaRP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92" name="Shape 9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1" name="Shape 161"/>
        <p:cNvGrpSpPr/>
        <p:nvPr/>
      </p:nvGrpSpPr>
      <p:grpSpPr>
        <a:xfrm>
          <a:off y="0" x="0"/>
          <a:ext cy="0" cx="0"/>
          <a:chOff y="0" x="0"/>
          <a:chExt cy="0" cx="0"/>
        </a:xfrm>
      </p:grpSpPr>
      <p:sp>
        <p:nvSpPr>
          <p:cNvPr id="162" name="Shape 16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3" name="Shape 16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 name="Shape 167"/>
        <p:cNvGrpSpPr/>
        <p:nvPr/>
      </p:nvGrpSpPr>
      <p:grpSpPr>
        <a:xfrm>
          <a:off y="0" x="0"/>
          <a:ext cy="0" cx="0"/>
          <a:chOff y="0" x="0"/>
          <a:chExt cy="0" cx="0"/>
        </a:xfrm>
      </p:grpSpPr>
      <p:sp>
        <p:nvSpPr>
          <p:cNvPr id="168" name="Shape 16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69" name="Shape 16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lang="no-NO" i="0">
                <a:solidFill>
                  <a:schemeClr val="dk1"/>
                </a:solidFill>
                <a:latin typeface="Calibri"/>
                <a:ea typeface="Calibri"/>
                <a:cs typeface="Calibri"/>
                <a:sym typeface="Calibri"/>
              </a:rPr>
              <a:t>James</a:t>
            </a:r>
          </a:p>
          <a:p>
            <a:pPr algn="l" rtl="0" lvl="0" marR="0" indent="0" marL="0">
              <a:spcBef>
                <a:spcPts val="0"/>
              </a:spcBef>
              <a:buNone/>
            </a:pPr>
            <a:r>
              <a:t/>
            </a:r>
            <a:endParaRPr>
              <a:solidFill>
                <a:schemeClr val="dk1"/>
              </a:solidFill>
              <a:latin typeface="Calibri"/>
              <a:ea typeface="Calibri"/>
              <a:cs typeface="Calibri"/>
              <a:sym typeface="Calibri"/>
            </a:endParaRPr>
          </a:p>
          <a:p>
            <a:pPr algn="l" rtl="0" lvl="0" marR="0" indent="-317500" marL="457200">
              <a:spcBef>
                <a:spcPts val="0"/>
              </a:spcBef>
              <a:buClr>
                <a:schemeClr val="dk1"/>
              </a:buClr>
              <a:buSzPct val="100000"/>
              <a:buFont typeface="Arial"/>
              <a:buChar char="●"/>
            </a:pPr>
            <a:r>
              <a:rPr lang="no-NO">
                <a:solidFill>
                  <a:schemeClr val="dk1"/>
                </a:solidFill>
                <a:latin typeface="Calibri"/>
                <a:ea typeface="Calibri"/>
                <a:cs typeface="Calibri"/>
                <a:sym typeface="Calibri"/>
              </a:rPr>
              <a:t>GDAL/OGR har nå støtte for SOSI med bruk av Kartverket sitt fyba-bibliotek.</a:t>
            </a:r>
          </a:p>
          <a:p>
            <a:pPr algn="l" rtl="0" lvl="0" marR="0" indent="0" marL="0">
              <a:spcBef>
                <a:spcPts val="0"/>
              </a:spcBef>
              <a:buNone/>
            </a:pPr>
            <a:r>
              <a:t/>
            </a:r>
            <a:endParaRPr>
              <a:solidFill>
                <a:schemeClr val="dk1"/>
              </a:solidFill>
              <a:latin typeface="Calibri"/>
              <a:ea typeface="Calibri"/>
              <a:cs typeface="Calibri"/>
              <a:sym typeface="Calibri"/>
            </a:endParaRPr>
          </a:p>
          <a:p>
            <a:pPr algn="l" rtl="0" lvl="0" marR="0" indent="0" marL="0">
              <a:spcBef>
                <a:spcPts val="0"/>
              </a:spcBef>
              <a:buNone/>
            </a:pPr>
            <a:r>
              <a:t/>
            </a:r>
            <a:endParaRPr>
              <a:solidFill>
                <a:schemeClr val="dk1"/>
              </a:solidFill>
              <a:latin typeface="Calibri"/>
              <a:ea typeface="Calibri"/>
              <a:cs typeface="Calibri"/>
              <a:sym typeface="Calibri"/>
            </a:endParaRPr>
          </a:p>
          <a:p>
            <a:pPr algn="l" rtl="0" lvl="0" marR="0" indent="0" marL="0">
              <a:spcBef>
                <a:spcPts val="0"/>
              </a:spcBef>
              <a:buNone/>
            </a:pPr>
            <a:r>
              <a:t/>
            </a:r>
            <a:endParaRPr>
              <a:solidFill>
                <a:schemeClr val="dk1"/>
              </a:solidFill>
              <a:latin typeface="Calibri"/>
              <a:ea typeface="Calibri"/>
              <a:cs typeface="Calibri"/>
              <a:sym typeface="Calibri"/>
            </a:endParaRP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Det er mulig å installere QGIS på Windows med bruk av OSGeo4W med SOSI støtte ved bruk av gdal-sosi plugin.</a:t>
            </a:r>
          </a:p>
          <a:p>
            <a:pPr rtl="0" lvl="1" indent="-285750" marL="742950">
              <a:spcBef>
                <a:spcPts val="640"/>
              </a:spcBef>
              <a:buClr>
                <a:schemeClr val="dk1"/>
              </a:buClr>
              <a:buFont typeface="Calibri"/>
              <a:buChar char="–"/>
            </a:pPr>
            <a:r>
              <a:t/>
            </a:r>
            <a:endParaRPr>
              <a:solidFill>
                <a:schemeClr val="dk1"/>
              </a:solidFill>
              <a:latin typeface="Calibri"/>
              <a:ea typeface="Calibri"/>
              <a:cs typeface="Calibri"/>
              <a:sym typeface="Calibri"/>
            </a:endParaRP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Instruksjoner for Windows på:</a:t>
            </a:r>
          </a:p>
          <a:p>
            <a:pPr rtl="0" lvl="1" indent="-196850" marL="742950">
              <a:spcBef>
                <a:spcPts val="560"/>
              </a:spcBef>
              <a:buClr>
                <a:schemeClr val="dk1"/>
              </a:buClr>
              <a:buSzPct val="100000"/>
              <a:buFont typeface="Calibri"/>
              <a:buChar char="–"/>
            </a:pPr>
            <a:r>
              <a:rPr u="sng" lang="no-NO">
                <a:solidFill>
                  <a:schemeClr val="hlink"/>
                </a:solidFill>
                <a:latin typeface="Calibri"/>
                <a:ea typeface="Calibri"/>
                <a:cs typeface="Calibri"/>
                <a:sym typeface="Calibri"/>
                <a:hlinkClick r:id="rId2"/>
              </a:rPr>
              <a:t>http://jamesinnorway.net/2014/07/06/qgis-2-4-and-sosi/</a:t>
            </a:r>
          </a:p>
          <a:p>
            <a:pPr rtl="0" lvl="0">
              <a:spcBef>
                <a:spcPts val="560"/>
              </a:spcBef>
              <a:buNone/>
            </a:pPr>
            <a:r>
              <a:rPr lang="no-NO">
                <a:solidFill>
                  <a:schemeClr val="dk1"/>
                </a:solidFill>
                <a:latin typeface="Calibri"/>
                <a:ea typeface="Calibri"/>
                <a:cs typeface="Calibri"/>
                <a:sym typeface="Calibri"/>
              </a:rPr>
              <a:t>	Desverre er det noen bugs i dag, men det jobbe folk med. håper det er fikset for QGIS 2.6</a:t>
            </a: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Også mulig på OS X og Linux</a:t>
            </a:r>
          </a:p>
          <a:p>
            <a:pPr rtl="0" lvl="1" indent="-285750" marL="742950">
              <a:spcBef>
                <a:spcPts val="640"/>
              </a:spcBef>
              <a:buClr>
                <a:schemeClr val="dk1"/>
              </a:buClr>
              <a:buSzPct val="200000"/>
              <a:buFont typeface="Calibri"/>
              <a:buChar char="–"/>
            </a:pPr>
            <a:r>
              <a:rPr lang="no-NO">
                <a:solidFill>
                  <a:schemeClr val="dk1"/>
                </a:solidFill>
                <a:latin typeface="Calibri"/>
                <a:ea typeface="Calibri"/>
                <a:cs typeface="Calibri"/>
                <a:sym typeface="Calibri"/>
              </a:rPr>
              <a:t>desverre er jeg ikke en ekspert </a:t>
            </a:r>
          </a:p>
        </p:txBody>
      </p:sp>
      <p:sp>
        <p:nvSpPr>
          <p:cNvPr id="170" name="Shape 17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6" name="Shape 176"/>
        <p:cNvGrpSpPr/>
        <p:nvPr/>
      </p:nvGrpSpPr>
      <p:grpSpPr>
        <a:xfrm>
          <a:off y="0" x="0"/>
          <a:ext cy="0" cx="0"/>
          <a:chOff y="0" x="0"/>
          <a:chExt cy="0" cx="0"/>
        </a:xfrm>
      </p:grpSpPr>
      <p:sp>
        <p:nvSpPr>
          <p:cNvPr id="177" name="Shape 17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78" name="Shape 17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	</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Velg Advanced Install, og klikke Neste 6 ganger</a:t>
            </a:r>
          </a:p>
        </p:txBody>
      </p:sp>
      <p:sp>
        <p:nvSpPr>
          <p:cNvPr id="179" name="Shape 17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87" name="Shape 18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Søk etter qgis</a:t>
            </a:r>
          </a:p>
          <a:p>
            <a:pPr algn="l" rtl="0" lvl="0" marR="0" indent="0" marL="0">
              <a:spcBef>
                <a:spcPts val="0"/>
              </a:spcBef>
              <a:buSzPct val="25000"/>
              <a:buNone/>
            </a:pPr>
            <a:r>
              <a:rPr sz="1200" lang="no-NO">
                <a:solidFill>
                  <a:schemeClr val="dk1"/>
                </a:solidFill>
                <a:latin typeface="Calibri"/>
                <a:ea typeface="Calibri"/>
                <a:cs typeface="Calibri"/>
                <a:sym typeface="Calibri"/>
              </a:rPr>
              <a:t>velg qgis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OSGeo4W installer skal installere alle packages som du trenger å installere QGIS.</a:t>
            </a:r>
          </a:p>
        </p:txBody>
      </p:sp>
      <p:sp>
        <p:nvSpPr>
          <p:cNvPr id="188" name="Shape 18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96" name="Shape 19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søk etter sosi</a:t>
            </a:r>
          </a:p>
          <a:p>
            <a:pPr algn="l" rtl="0" lvl="0" marR="0" indent="0" marL="0">
              <a:spcBef>
                <a:spcPts val="0"/>
              </a:spcBef>
              <a:buSzPct val="25000"/>
              <a:buNone/>
            </a:pPr>
            <a:r>
              <a:rPr sz="1200" lang="no-NO">
                <a:solidFill>
                  <a:schemeClr val="dk1"/>
                </a:solidFill>
                <a:latin typeface="Calibri"/>
                <a:ea typeface="Calibri"/>
                <a:cs typeface="Calibri"/>
                <a:sym typeface="Calibri"/>
              </a:rPr>
              <a:t>velg gdal sosi</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Desverre fortsatt noen bugs med SOSI støtte. De jobbes med.</a:t>
            </a:r>
          </a:p>
        </p:txBody>
      </p:sp>
      <p:sp>
        <p:nvSpPr>
          <p:cNvPr id="197" name="Shape 19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1" name="Shape 201"/>
        <p:cNvGrpSpPr/>
        <p:nvPr/>
      </p:nvGrpSpPr>
      <p:grpSpPr>
        <a:xfrm>
          <a:off y="0" x="0"/>
          <a:ext cy="0" cx="0"/>
          <a:chOff y="0" x="0"/>
          <a:chExt cy="0" cx="0"/>
        </a:xfrm>
      </p:grpSpPr>
      <p:sp>
        <p:nvSpPr>
          <p:cNvPr id="202" name="Shape 20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03" name="Shape 20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Metasøk katalog tillegg for å lese metadata katalog tjenester, og støtter OGC ‘Catalogue Service for the Web’ CSW standard </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Bruke Geonorge sin CSW katalog</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204" name="Shape 20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5" name="Shape 215"/>
        <p:cNvGrpSpPr/>
        <p:nvPr/>
      </p:nvGrpSpPr>
      <p:grpSpPr>
        <a:xfrm>
          <a:off y="0" x="0"/>
          <a:ext cy="0" cx="0"/>
          <a:chOff y="0" x="0"/>
          <a:chExt cy="0" cx="0"/>
        </a:xfrm>
      </p:grpSpPr>
      <p:sp>
        <p:nvSpPr>
          <p:cNvPr id="216" name="Shape 21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7" name="Shape 21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no-NO"/>
              <a:t>Klikke Ny og gi navn og address av tjenesten</a:t>
            </a:r>
          </a:p>
          <a:p>
            <a:pPr rtl="0">
              <a:spcBef>
                <a:spcPts val="0"/>
              </a:spcBef>
              <a:buNone/>
            </a:pPr>
            <a:r>
              <a:t/>
            </a:r>
            <a:endParaRPr/>
          </a:p>
          <a:p>
            <a:pPr rtl="0">
              <a:spcBef>
                <a:spcPts val="0"/>
              </a:spcBef>
              <a:buNone/>
            </a:pPr>
            <a:r>
              <a:rPr lang="no-NO"/>
              <a:t>Bruke et stikkord (her Skog og Landskap) og klikke Søk knapp. Du kan også begrense hvor søket til kartutstrekningen. </a:t>
            </a:r>
          </a:p>
          <a:p>
            <a:pPr rtl="0">
              <a:spcBef>
                <a:spcPts val="0"/>
              </a:spcBef>
              <a:buNone/>
            </a:pPr>
            <a:r>
              <a:t/>
            </a:r>
            <a:endParaRPr/>
          </a:p>
          <a:p>
            <a:pPr>
              <a:spcBef>
                <a:spcPts val="0"/>
              </a:spcBef>
              <a:buNone/>
            </a:pPr>
            <a:r>
              <a:rPr lang="no-NO"/>
              <a:t>Det gi mulighet å laste inn Web tjenester med å bruke de tre knapper til bunns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1" name="Shape 221"/>
        <p:cNvGrpSpPr/>
        <p:nvPr/>
      </p:nvGrpSpPr>
      <p:grpSpPr>
        <a:xfrm>
          <a:off y="0" x="0"/>
          <a:ext cy="0" cx="0"/>
          <a:chOff y="0" x="0"/>
          <a:chExt cy="0" cx="0"/>
        </a:xfrm>
      </p:grpSpPr>
      <p:sp>
        <p:nvSpPr>
          <p:cNvPr id="222" name="Shape 22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23" name="Shape 22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Malene/James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Vise vektor, raster, database formater og web services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Laste inn kartdata2 wms </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PostGIS: Laste opp shapefil med enkeltminner til PostGIS. Hente inn PostGIS-db fra db-styring til kartvinduet. </a:t>
            </a:r>
          </a:p>
          <a:p>
            <a:pPr algn="l" rtl="0" lvl="0" marR="0" indent="0" marL="0">
              <a:spcBef>
                <a:spcPts val="0"/>
              </a:spcBef>
              <a:buSzPct val="25000"/>
              <a:buNone/>
            </a:pPr>
            <a:r>
              <a:rPr sz="1200" lang="no-NO">
                <a:solidFill>
                  <a:schemeClr val="dk1"/>
                </a:solidFill>
                <a:latin typeface="Calibri"/>
                <a:ea typeface="Calibri"/>
                <a:cs typeface="Calibri"/>
                <a:sym typeface="Calibri"/>
              </a:rPr>
              <a:t>Redigere i postgislaget: Tegne nytt polygon, endre knutepunkt, Legg til ring, slett ring, omform, slå sammen valgte objekter</a:t>
            </a:r>
          </a:p>
          <a:p>
            <a:pPr algn="l" rtl="0" lvl="0" marR="0" indent="0" marL="0">
              <a:spcBef>
                <a:spcPts val="0"/>
              </a:spcBef>
              <a:buSzPct val="25000"/>
              <a:buNone/>
            </a:pPr>
            <a:r>
              <a:rPr sz="1200" lang="no-NO">
                <a:solidFill>
                  <a:schemeClr val="dk1"/>
                </a:solidFill>
                <a:latin typeface="Calibri"/>
                <a:ea typeface="Calibri"/>
                <a:cs typeface="Calibri"/>
                <a:sym typeface="Calibri"/>
              </a:rPr>
              <a:t>Spørring på lag - SELECT * FROM kulturminner.rog_enkeltminner_ra WHERE vernetype = ‘AUT’</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Åpne SOSI-fil</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Metasøk plugin - use skog og landskap som stikkord - vise utstreking for dataset - service = Landskap - WMS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Programtillegg eksempler: qgs2leaf, Qgis2threejs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p:txBody>
      </p:sp>
      <p:sp>
        <p:nvSpPr>
          <p:cNvPr id="224" name="Shape 22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8" name="Shape 228"/>
        <p:cNvGrpSpPr/>
        <p:nvPr/>
      </p:nvGrpSpPr>
      <p:grpSpPr>
        <a:xfrm>
          <a:off y="0" x="0"/>
          <a:ext cy="0" cx="0"/>
          <a:chOff y="0" x="0"/>
          <a:chExt cy="0" cx="0"/>
        </a:xfrm>
      </p:grpSpPr>
      <p:sp>
        <p:nvSpPr>
          <p:cNvPr id="229" name="Shape 2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0" name="Shape 23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no-NO"/>
              <a:t>Enkelt å gjøre. Trenger bare DEM, ortofoto og bygning data</a:t>
            </a:r>
          </a:p>
          <a:p>
            <a:pPr rtl="0">
              <a:spcBef>
                <a:spcPts val="0"/>
              </a:spcBef>
              <a:buNone/>
            </a:pPr>
            <a:r>
              <a:t/>
            </a:r>
            <a:endParaRPr/>
          </a:p>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4" name="Shape 234"/>
        <p:cNvGrpSpPr/>
        <p:nvPr/>
      </p:nvGrpSpPr>
      <p:grpSpPr>
        <a:xfrm>
          <a:off y="0" x="0"/>
          <a:ext cy="0" cx="0"/>
          <a:chOff y="0" x="0"/>
          <a:chExt cy="0" cx="0"/>
        </a:xfrm>
      </p:grpSpPr>
      <p:sp>
        <p:nvSpPr>
          <p:cNvPr id="235" name="Shape 23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36" name="Shape 23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z="1200" lang="no-NO">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lang="no-NO">
                <a:solidFill>
                  <a:schemeClr val="dk1"/>
                </a:solidFill>
                <a:latin typeface="Calibri"/>
                <a:ea typeface="Calibri"/>
                <a:cs typeface="Calibri"/>
                <a:sym typeface="Calibri"/>
              </a:rPr>
              <a:t>Datalasting til PostGIS</a:t>
            </a:r>
          </a:p>
          <a:p>
            <a:pPr rtl="0" lvl="0" indent="457200">
              <a:lnSpc>
                <a:spcPct val="90000"/>
              </a:lnSpc>
              <a:spcBef>
                <a:spcPts val="480"/>
              </a:spcBef>
              <a:buNone/>
            </a:pPr>
            <a:r>
              <a:rPr lang="no-NO">
                <a:solidFill>
                  <a:schemeClr val="dk1"/>
                </a:solidFill>
                <a:latin typeface="Calibri"/>
                <a:ea typeface="Calibri"/>
                <a:cs typeface="Calibri"/>
                <a:sym typeface="Calibri"/>
              </a:rPr>
              <a:t>Bruk enten DB-Styring i QGIS (for lasting av enkeltdatasett), eller OGR/FME script (for regelmessig oppdaterte data)</a:t>
            </a:r>
          </a:p>
          <a:p>
            <a:pPr algn="l" rtl="0" lvl="0" marR="0" indent="0" marL="0">
              <a:spcBef>
                <a:spcPts val="0"/>
              </a:spcBef>
              <a:buSzPct val="25000"/>
              <a:buNone/>
            </a:pPr>
            <a:r>
              <a:rPr lang="no-NO">
                <a:solidFill>
                  <a:schemeClr val="dk1"/>
                </a:solidFill>
                <a:latin typeface="Calibri"/>
                <a:ea typeface="Calibri"/>
                <a:cs typeface="Calibri"/>
                <a:sym typeface="Calibri"/>
              </a:rPr>
              <a:t>		For enkelt datasett, er det enkelt å laste opp ved bruk av DB-styring (som vist allerede). </a:t>
            </a:r>
          </a:p>
          <a:p>
            <a:pPr rtl="0" lvl="0">
              <a:lnSpc>
                <a:spcPct val="90000"/>
              </a:lnSpc>
              <a:spcBef>
                <a:spcPts val="560"/>
              </a:spcBef>
              <a:buNone/>
            </a:pPr>
            <a:r>
              <a:rPr lang="no-NO">
                <a:solidFill>
                  <a:schemeClr val="dk1"/>
                </a:solidFill>
                <a:latin typeface="Calibri"/>
                <a:ea typeface="Calibri"/>
                <a:cs typeface="Calibri"/>
                <a:sym typeface="Calibri"/>
              </a:rPr>
              <a:t>Digitalisering av Spreieareal-områder</a:t>
            </a:r>
          </a:p>
          <a:p>
            <a:pPr rtl="0" lvl="2" indent="-165100" marL="1143000">
              <a:lnSpc>
                <a:spcPct val="90000"/>
              </a:lnSpc>
              <a:spcBef>
                <a:spcPts val="560"/>
              </a:spcBef>
              <a:buClr>
                <a:schemeClr val="dk1"/>
              </a:buClr>
              <a:buSzPct val="100000"/>
              <a:buFont typeface="Calibri"/>
              <a:buChar char="•"/>
            </a:pPr>
            <a:r>
              <a:rPr lang="no-NO">
                <a:solidFill>
                  <a:schemeClr val="dk1"/>
                </a:solidFill>
                <a:latin typeface="Calibri"/>
                <a:ea typeface="Calibri"/>
                <a:cs typeface="Calibri"/>
                <a:sym typeface="Calibri"/>
              </a:rPr>
              <a:t>Spreieareal områder er digitalisert av kommunene ved bruk av Temakart Rogaland</a:t>
            </a:r>
          </a:p>
          <a:p>
            <a:pPr rtl="0" lvl="2" indent="-165100" marL="1143000">
              <a:lnSpc>
                <a:spcPct val="90000"/>
              </a:lnSpc>
              <a:spcBef>
                <a:spcPts val="480"/>
              </a:spcBef>
              <a:buClr>
                <a:schemeClr val="dk1"/>
              </a:buClr>
              <a:buSzPct val="100000"/>
              <a:buFont typeface="Calibri"/>
              <a:buChar char="•"/>
            </a:pPr>
            <a:r>
              <a:rPr lang="no-NO">
                <a:solidFill>
                  <a:schemeClr val="dk1"/>
                </a:solidFill>
                <a:latin typeface="Calibri"/>
                <a:ea typeface="Calibri"/>
                <a:cs typeface="Calibri"/>
                <a:sym typeface="Calibri"/>
              </a:rPr>
              <a:t>Data kvalitet er gjort i QGIS (feks Vektor &gt; Geometriverktøy &gt; Sjekk at geometrien er gyldig)</a:t>
            </a:r>
          </a:p>
          <a:p>
            <a:pPr rtl="0" lvl="2" indent="-228600" marL="1143000">
              <a:lnSpc>
                <a:spcPct val="90000"/>
              </a:lnSpc>
              <a:spcBef>
                <a:spcPts val="480"/>
              </a:spcBef>
              <a:buClr>
                <a:schemeClr val="dk1"/>
              </a:buClr>
              <a:buSzPct val="171428"/>
              <a:buFont typeface="Calibri"/>
              <a:buChar char="•"/>
            </a:pPr>
            <a:r>
              <a:rPr lang="no-NO">
                <a:solidFill>
                  <a:schemeClr val="dk1"/>
                </a:solidFill>
                <a:latin typeface="Calibri"/>
                <a:ea typeface="Calibri"/>
                <a:cs typeface="Calibri"/>
                <a:sym typeface="Calibri"/>
              </a:rPr>
              <a:t>Bruker QGIS DB-Styring for å kjøre en SQL skript til å jobbe med data. feks oppdatert forskjellig kolonne, kalkulere statistikk.</a:t>
            </a:r>
          </a:p>
          <a:p>
            <a:pPr rtl="0" lvl="2" indent="-228600" marL="1143000">
              <a:lnSpc>
                <a:spcPct val="90000"/>
              </a:lnSpc>
              <a:spcBef>
                <a:spcPts val="480"/>
              </a:spcBef>
              <a:buClr>
                <a:schemeClr val="dk1"/>
              </a:buClr>
              <a:buFont typeface="Calibri"/>
              <a:buChar char="•"/>
            </a:pPr>
            <a:r>
              <a:t/>
            </a:r>
            <a:endParaRPr>
              <a:solidFill>
                <a:schemeClr val="dk1"/>
              </a:solidFill>
              <a:latin typeface="Calibri"/>
              <a:ea typeface="Calibri"/>
              <a:cs typeface="Calibri"/>
              <a:sym typeface="Calibri"/>
            </a:endParaRPr>
          </a:p>
          <a:p>
            <a:pPr algn="l" rtl="0" lvl="0" marR="0" indent="0" marL="0">
              <a:spcBef>
                <a:spcPts val="0"/>
              </a:spcBef>
              <a:buNone/>
            </a:pPr>
            <a:r>
              <a:t/>
            </a:r>
            <a:endParaRPr>
              <a:solidFill>
                <a:schemeClr val="dk1"/>
              </a:solidFill>
              <a:latin typeface="Calibri"/>
              <a:ea typeface="Calibri"/>
              <a:cs typeface="Calibri"/>
              <a:sym typeface="Calibri"/>
            </a:endParaRPr>
          </a:p>
        </p:txBody>
      </p:sp>
      <p:sp>
        <p:nvSpPr>
          <p:cNvPr id="237" name="Shape 23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6" name="Shape 96"/>
        <p:cNvGrpSpPr/>
        <p:nvPr/>
      </p:nvGrpSpPr>
      <p:grpSpPr>
        <a:xfrm>
          <a:off y="0" x="0"/>
          <a:ext cy="0" cx="0"/>
          <a:chOff y="0" x="0"/>
          <a:chExt cy="0" cx="0"/>
        </a:xfrm>
      </p:grpSpPr>
      <p:sp>
        <p:nvSpPr>
          <p:cNvPr id="97" name="Shape 9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98" name="Shape 9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rtl="0" lvl="0" indent="-219075" marL="342900">
              <a:lnSpc>
                <a:spcPct val="80000"/>
              </a:lnSpc>
              <a:spcBef>
                <a:spcPts val="0"/>
              </a:spcBef>
              <a:buClr>
                <a:schemeClr val="dk1"/>
              </a:buClr>
              <a:buSzPct val="100000"/>
              <a:buFont typeface="Calibri"/>
              <a:buChar char="•"/>
            </a:pPr>
            <a:r>
              <a:rPr sz="1000" lang="no-NO">
                <a:solidFill>
                  <a:schemeClr val="dk1"/>
                </a:solidFill>
                <a:latin typeface="Calibri"/>
                <a:ea typeface="Calibri"/>
                <a:cs typeface="Calibri"/>
                <a:sym typeface="Calibri"/>
              </a:rPr>
              <a:t>Vår bakgrunn – 1 minutt</a:t>
            </a:r>
          </a:p>
          <a:p>
            <a:pPr rtl="0" lvl="0" indent="-219075" marL="342900">
              <a:lnSpc>
                <a:spcPct val="80000"/>
              </a:lnSpc>
              <a:spcBef>
                <a:spcPts val="590"/>
              </a:spcBef>
              <a:buClr>
                <a:schemeClr val="dk1"/>
              </a:buClr>
              <a:buSzPct val="100000"/>
              <a:buFont typeface="Calibri"/>
              <a:buChar char="•"/>
            </a:pPr>
            <a:r>
              <a:rPr sz="1000" lang="no-NO">
                <a:solidFill>
                  <a:schemeClr val="dk1"/>
                </a:solidFill>
                <a:latin typeface="Calibri"/>
                <a:ea typeface="Calibri"/>
                <a:cs typeface="Calibri"/>
                <a:sym typeface="Calibri"/>
              </a:rPr>
              <a:t>QGIS/åpen kilde i Rogaland – 1 minutt</a:t>
            </a:r>
          </a:p>
          <a:p>
            <a:pPr rtl="0" lvl="0" indent="-219075" marL="342900">
              <a:lnSpc>
                <a:spcPct val="80000"/>
              </a:lnSpc>
              <a:spcBef>
                <a:spcPts val="590"/>
              </a:spcBef>
              <a:buClr>
                <a:schemeClr val="dk1"/>
              </a:buClr>
              <a:buSzPct val="100000"/>
              <a:buFont typeface="Calibri"/>
              <a:buChar char="•"/>
            </a:pPr>
            <a:r>
              <a:rPr sz="1000" lang="no-NO">
                <a:solidFill>
                  <a:schemeClr val="dk1"/>
                </a:solidFill>
                <a:latin typeface="Calibri"/>
                <a:ea typeface="Calibri"/>
                <a:cs typeface="Calibri"/>
                <a:sym typeface="Calibri"/>
              </a:rPr>
              <a:t>Hvorfor QGIS? – 15 minutter</a:t>
            </a:r>
          </a:p>
          <a:p>
            <a:pPr rtl="0" lvl="1" indent="-184150" marL="742950">
              <a:lnSpc>
                <a:spcPct val="80000"/>
              </a:lnSpc>
              <a:spcBef>
                <a:spcPts val="520"/>
              </a:spcBef>
              <a:buClr>
                <a:schemeClr val="dk1"/>
              </a:buClr>
              <a:buSzPct val="100000"/>
              <a:buFont typeface="Calibri"/>
              <a:buChar char="–"/>
            </a:pPr>
            <a:r>
              <a:rPr sz="1000" lang="no-NO">
                <a:solidFill>
                  <a:schemeClr val="dk1"/>
                </a:solidFill>
                <a:latin typeface="Calibri"/>
                <a:ea typeface="Calibri"/>
                <a:cs typeface="Calibri"/>
                <a:sym typeface="Calibri"/>
              </a:rPr>
              <a:t>QGIS og PostGIS! - et ting du skal høre over og over i denne presentasjonen er at QGIS fungere veldig bra med PostGIS.</a:t>
            </a:r>
          </a:p>
          <a:p>
            <a:pPr rtl="0" lvl="1" indent="-184150" marL="742950">
              <a:lnSpc>
                <a:spcPct val="80000"/>
              </a:lnSpc>
              <a:spcBef>
                <a:spcPts val="520"/>
              </a:spcBef>
              <a:buClr>
                <a:schemeClr val="dk1"/>
              </a:buClr>
              <a:buSzPct val="100000"/>
              <a:buFont typeface="Calibri"/>
              <a:buChar char="–"/>
            </a:pPr>
            <a:r>
              <a:rPr sz="1000" lang="no-NO">
                <a:solidFill>
                  <a:schemeClr val="dk1"/>
                </a:solidFill>
                <a:latin typeface="Calibri"/>
                <a:ea typeface="Calibri"/>
                <a:cs typeface="Calibri"/>
                <a:sym typeface="Calibri"/>
              </a:rPr>
              <a:t>QGIS og SOSI</a:t>
            </a:r>
          </a:p>
          <a:p>
            <a:pPr rtl="0" lvl="1" indent="-184150" marL="742950">
              <a:lnSpc>
                <a:spcPct val="80000"/>
              </a:lnSpc>
              <a:spcBef>
                <a:spcPts val="520"/>
              </a:spcBef>
              <a:buClr>
                <a:schemeClr val="dk1"/>
              </a:buClr>
              <a:buSzPct val="100000"/>
              <a:buFont typeface="Calibri"/>
              <a:buChar char="–"/>
            </a:pPr>
            <a:r>
              <a:rPr sz="1000" lang="no-NO">
                <a:solidFill>
                  <a:schemeClr val="dk1"/>
                </a:solidFill>
                <a:latin typeface="Calibri"/>
                <a:ea typeface="Calibri"/>
                <a:cs typeface="Calibri"/>
                <a:sym typeface="Calibri"/>
              </a:rPr>
              <a:t>QGIS og Metasøk tillegg for Geonorge CSW</a:t>
            </a:r>
          </a:p>
          <a:p>
            <a:pPr rtl="0" lvl="1" indent="-184150" marL="742950">
              <a:lnSpc>
                <a:spcPct val="80000"/>
              </a:lnSpc>
              <a:spcBef>
                <a:spcPts val="520"/>
              </a:spcBef>
              <a:buClr>
                <a:schemeClr val="dk1"/>
              </a:buClr>
              <a:buSzPct val="100000"/>
              <a:buFont typeface="Calibri"/>
              <a:buChar char="–"/>
            </a:pPr>
            <a:r>
              <a:rPr sz="1000" lang="no-NO">
                <a:solidFill>
                  <a:schemeClr val="dk1"/>
                </a:solidFill>
                <a:latin typeface="Calibri"/>
                <a:ea typeface="Calibri"/>
                <a:cs typeface="Calibri"/>
                <a:sym typeface="Calibri"/>
              </a:rPr>
              <a:t>Demo QGIS – (10 minutter)</a:t>
            </a:r>
          </a:p>
          <a:p>
            <a:pPr rtl="0" lvl="1" indent="-184150" marL="742950">
              <a:lnSpc>
                <a:spcPct val="80000"/>
              </a:lnSpc>
              <a:spcBef>
                <a:spcPts val="520"/>
              </a:spcBef>
              <a:buClr>
                <a:schemeClr val="dk1"/>
              </a:buClr>
              <a:buSzPct val="100000"/>
              <a:buFont typeface="Calibri"/>
              <a:buChar char="–"/>
            </a:pPr>
            <a:r>
              <a:rPr sz="1000" lang="no-NO">
                <a:solidFill>
                  <a:schemeClr val="dk1"/>
                </a:solidFill>
                <a:latin typeface="Calibri"/>
                <a:ea typeface="Calibri"/>
                <a:cs typeface="Calibri"/>
                <a:sym typeface="Calibri"/>
              </a:rPr>
              <a:t>Bruk/Erfaring med QGIS i Rogaland</a:t>
            </a:r>
          </a:p>
          <a:p>
            <a:pPr rtl="0" lvl="0" indent="-219075" marL="342900">
              <a:lnSpc>
                <a:spcPct val="80000"/>
              </a:lnSpc>
              <a:spcBef>
                <a:spcPts val="590"/>
              </a:spcBef>
              <a:buClr>
                <a:schemeClr val="dk1"/>
              </a:buClr>
              <a:buSzPct val="100000"/>
              <a:buFont typeface="Calibri"/>
              <a:buChar char="•"/>
            </a:pPr>
            <a:r>
              <a:rPr sz="1000" lang="no-NO">
                <a:solidFill>
                  <a:schemeClr val="dk1"/>
                </a:solidFill>
                <a:latin typeface="Calibri"/>
                <a:ea typeface="Calibri"/>
                <a:cs typeface="Calibri"/>
                <a:sym typeface="Calibri"/>
              </a:rPr>
              <a:t>QGIS oversettelse – 5 minutter</a:t>
            </a:r>
          </a:p>
        </p:txBody>
      </p:sp>
      <p:sp>
        <p:nvSpPr>
          <p:cNvPr id="99" name="Shape 9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1" name="Shape 241"/>
        <p:cNvGrpSpPr/>
        <p:nvPr/>
      </p:nvGrpSpPr>
      <p:grpSpPr>
        <a:xfrm>
          <a:off y="0" x="0"/>
          <a:ext cy="0" cx="0"/>
          <a:chOff y="0" x="0"/>
          <a:chExt cy="0" cx="0"/>
        </a:xfrm>
      </p:grpSpPr>
      <p:sp>
        <p:nvSpPr>
          <p:cNvPr id="242" name="Shape 24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3" name="Shape 2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no-NO"/>
              <a:t>James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8" name="Shape 248"/>
        <p:cNvGrpSpPr/>
        <p:nvPr/>
      </p:nvGrpSpPr>
      <p:grpSpPr>
        <a:xfrm>
          <a:off y="0" x="0"/>
          <a:ext cy="0" cx="0"/>
          <a:chOff y="0" x="0"/>
          <a:chExt cy="0" cx="0"/>
        </a:xfrm>
      </p:grpSpPr>
      <p:sp>
        <p:nvSpPr>
          <p:cNvPr id="249" name="Shape 24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0" name="Shape 25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no-NO"/>
              <a:t>Her ser du en eksempler av PDF output fra qgis python skript. </a:t>
            </a:r>
          </a:p>
          <a:p>
            <a:pPr rtl="0">
              <a:spcBef>
                <a:spcPts val="0"/>
              </a:spcBef>
              <a:buNone/>
            </a:pPr>
            <a:r>
              <a:t/>
            </a:r>
            <a:endParaRPr/>
          </a:p>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4" name="Shape 254"/>
        <p:cNvGrpSpPr/>
        <p:nvPr/>
      </p:nvGrpSpPr>
      <p:grpSpPr>
        <a:xfrm>
          <a:off y="0" x="0"/>
          <a:ext cy="0" cx="0"/>
          <a:chOff y="0" x="0"/>
          <a:chExt cy="0" cx="0"/>
        </a:xfrm>
      </p:grpSpPr>
      <p:sp>
        <p:nvSpPr>
          <p:cNvPr id="255" name="Shape 25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6" name="Shape 25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no-NO"/>
              <a:t>Maléne</a:t>
            </a:r>
          </a:p>
          <a:p>
            <a:pPr rtl="0">
              <a:spcBef>
                <a:spcPts val="0"/>
              </a:spcBef>
              <a:buNone/>
            </a:pPr>
            <a:r>
              <a:t/>
            </a:r>
            <a:endParaRPr/>
          </a:p>
          <a:p>
            <a:pPr rtl="0" lvl="0">
              <a:spcBef>
                <a:spcPts val="0"/>
              </a:spcBef>
              <a:buClr>
                <a:schemeClr val="dk1"/>
              </a:buClr>
              <a:buSzPct val="78571"/>
              <a:buFont typeface="Arial"/>
              <a:buNone/>
            </a:pPr>
            <a:r>
              <a:rPr lang="no-NO"/>
              <a:t>Nora: Vi bruker Q-gis i første rekke til å bearbeide innmålingsdata etter kulturhistoriske registreringer. Vi måler inn alt av funn, både synlige kulturminner og andre, med c-pos'ene (vet det ikke heter det, men gammel vane er vond og vende). I gamle dager tegnet vi f.eks. for hånd alle funnførende sjakter. Nå måler vi inn sjakter og funn og så bearbeider vi dataene i Q-gis og lager oversiktskart/ tegninger her. Vi bruker Q-gis også for å lage lokalitetsavgrensninger som legges inn i Askeladden.</a:t>
            </a:r>
          </a:p>
          <a:p>
            <a:pPr rtl="0" lvl="0">
              <a:spcBef>
                <a:spcPts val="0"/>
              </a:spcBef>
              <a:buNone/>
            </a:pPr>
            <a:r>
              <a:t/>
            </a:r>
            <a:endParaRPr/>
          </a:p>
          <a:p>
            <a:pPr rtl="0" lvl="0">
              <a:spcBef>
                <a:spcPts val="0"/>
              </a:spcBef>
              <a:buClr>
                <a:schemeClr val="dk1"/>
              </a:buClr>
              <a:buSzPct val="78571"/>
              <a:buFont typeface="Arial"/>
              <a:buNone/>
            </a:pPr>
            <a:r>
              <a:rPr lang="no-NO"/>
              <a:t>Jeg bruker også Q-gis som et planleggingsverktøy nå som jeg er blitt saksbehandler. Jeg har ett prosjekt der jeg legger inn planområder ++, samt evt. innmålingsdata til alle sakene jeg holder på med, slik at jeg har alt samla på ett sted. Mener at Anne Mette som er feltkoordinator nå gjør det samme.</a:t>
            </a:r>
          </a:p>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0" name="Shape 260"/>
        <p:cNvGrpSpPr/>
        <p:nvPr/>
      </p:nvGrpSpPr>
      <p:grpSpPr>
        <a:xfrm>
          <a:off y="0" x="0"/>
          <a:ext cy="0" cx="0"/>
          <a:chOff y="0" x="0"/>
          <a:chExt cy="0" cx="0"/>
        </a:xfrm>
      </p:grpSpPr>
      <p:sp>
        <p:nvSpPr>
          <p:cNvPr id="261" name="Shape 26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62" name="Shape 262"/>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lang="no-NO" i="0">
                <a:solidFill>
                  <a:schemeClr val="dk1"/>
                </a:solidFill>
                <a:latin typeface="Calibri"/>
                <a:ea typeface="Calibri"/>
                <a:cs typeface="Calibri"/>
                <a:sym typeface="Calibri"/>
              </a:rPr>
              <a:t>Malene</a:t>
            </a:r>
          </a:p>
          <a:p>
            <a:pPr algn="l" rtl="0" lvl="0" marR="0" indent="0" marL="0">
              <a:spcBef>
                <a:spcPts val="0"/>
              </a:spcBef>
              <a:buNone/>
            </a:pPr>
            <a:r>
              <a:t/>
            </a:r>
            <a:endParaRPr>
              <a:solidFill>
                <a:schemeClr val="dk1"/>
              </a:solidFill>
              <a:latin typeface="Calibri"/>
              <a:ea typeface="Calibri"/>
              <a:cs typeface="Calibri"/>
              <a:sym typeface="Calibri"/>
            </a:endParaRPr>
          </a:p>
          <a:p>
            <a:pPr algn="l" rtl="0" lvl="0" marR="0" indent="0" marL="0">
              <a:spcBef>
                <a:spcPts val="0"/>
              </a:spcBef>
              <a:buSzPct val="25000"/>
              <a:buNone/>
            </a:pPr>
            <a:r>
              <a:rPr lang="no-NO">
                <a:solidFill>
                  <a:schemeClr val="dk1"/>
                </a:solidFill>
                <a:latin typeface="Calibri"/>
                <a:ea typeface="Calibri"/>
                <a:cs typeface="Calibri"/>
                <a:sym typeface="Calibri"/>
              </a:rPr>
              <a:t>Ønsker tilbakemeldinger: Siden man ikke oversetter direkte i selve programmet er det av og til vanskelig å se for seg hvilken funksjon som faktisk blir oversatt. En oversettelse kan være riktig i forhold til ord, men ikke passe når man ser den i sammenheng. Det er derfor veldig viktig for oss å få tilbakemelding fra brukere, slik at vi kan forbedre oversettelsen. Det vil forekomme feil oversettelser pga dette. Det er sikkert også noen ord som burde fått beholde den engelske versjonen? Hva mener dere som bruker QGIS?</a:t>
            </a:r>
          </a:p>
          <a:p>
            <a:pPr algn="l" rtl="0" lvl="0" marR="0" indent="0" marL="0">
              <a:spcBef>
                <a:spcPts val="0"/>
              </a:spcBef>
              <a:buNone/>
            </a:pPr>
            <a:r>
              <a:t/>
            </a:r>
            <a:endParaRPr>
              <a:solidFill>
                <a:schemeClr val="dk1"/>
              </a:solidFill>
              <a:latin typeface="Calibri"/>
              <a:ea typeface="Calibri"/>
              <a:cs typeface="Calibri"/>
              <a:sym typeface="Calibri"/>
            </a:endParaRPr>
          </a:p>
          <a:p>
            <a:pPr algn="l" rtl="0" lvl="0" marR="0" indent="0" marL="0">
              <a:spcBef>
                <a:spcPts val="0"/>
              </a:spcBef>
              <a:buSzPct val="25000"/>
              <a:buNone/>
            </a:pPr>
            <a:r>
              <a:rPr lang="no-NO">
                <a:solidFill>
                  <a:schemeClr val="dk1"/>
                </a:solidFill>
                <a:latin typeface="Calibri"/>
                <a:ea typeface="Calibri"/>
                <a:cs typeface="Calibri"/>
                <a:sym typeface="Calibri"/>
              </a:rPr>
              <a:t>Transifex: Med bruk av nettbasert program vil det være lettere å engasjere flere inn i oversettelsesarbeidet.</a:t>
            </a:r>
          </a:p>
        </p:txBody>
      </p:sp>
      <p:sp>
        <p:nvSpPr>
          <p:cNvPr id="263" name="Shape 263"/>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8" name="Shape 268"/>
        <p:cNvGrpSpPr/>
        <p:nvPr/>
      </p:nvGrpSpPr>
      <p:grpSpPr>
        <a:xfrm>
          <a:off y="0" x="0"/>
          <a:ext cy="0" cx="0"/>
          <a:chOff y="0" x="0"/>
          <a:chExt cy="0" cx="0"/>
        </a:xfrm>
      </p:grpSpPr>
      <p:sp>
        <p:nvSpPr>
          <p:cNvPr id="269" name="Shape 26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70" name="Shape 27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Statusen endrer seg når ny funksjonalitet legges til i QGIS. Det er stadig under utvikling. For å beholde eller øke andelen som er oversatt må man passe på å oversette ny funksjonalitet. </a:t>
            </a:r>
          </a:p>
          <a:p>
            <a:pPr algn="l" rtl="0" lvl="0" marR="0" indent="0" marL="0">
              <a:spcBef>
                <a:spcPts val="0"/>
              </a:spcBef>
              <a:buSzPct val="25000"/>
              <a:buNone/>
            </a:pPr>
            <a:r>
              <a:rPr sz="1200" lang="no-NO">
                <a:solidFill>
                  <a:schemeClr val="dk1"/>
                </a:solidFill>
                <a:latin typeface="Calibri"/>
                <a:ea typeface="Calibri"/>
                <a:cs typeface="Calibri"/>
                <a:sym typeface="Calibri"/>
              </a:rPr>
              <a:t>Statusen man får opp i QGIS er slik den var på lanseringsdato av ny versjon.</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JS - Du bør sier noe at status altid endret seg pga ny funksjonalitet, endringer osv. Status av QGIS stable er en snapshot av status på lanseringdato.</a:t>
            </a:r>
          </a:p>
        </p:txBody>
      </p:sp>
      <p:sp>
        <p:nvSpPr>
          <p:cNvPr id="271" name="Shape 27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5" name="Shape 275"/>
        <p:cNvGrpSpPr/>
        <p:nvPr/>
      </p:nvGrpSpPr>
      <p:grpSpPr>
        <a:xfrm>
          <a:off y="0" x="0"/>
          <a:ext cy="0" cx="0"/>
          <a:chOff y="0" x="0"/>
          <a:chExt cy="0" cx="0"/>
        </a:xfrm>
      </p:grpSpPr>
      <p:sp>
        <p:nvSpPr>
          <p:cNvPr id="276" name="Shape 27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77" name="Shape 27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Dersom datamaskinen din er satt til norsk som standardspråk, får du automatisk norsk oversettelse når du laster ned QGIS.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QGIS Master; dev-versjon.</a:t>
            </a: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278" name="Shape 27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2" name="Shape 282"/>
        <p:cNvGrpSpPr/>
        <p:nvPr/>
      </p:nvGrpSpPr>
      <p:grpSpPr>
        <a:xfrm>
          <a:off y="0" x="0"/>
          <a:ext cy="0" cx="0"/>
          <a:chOff y="0" x="0"/>
          <a:chExt cy="0" cx="0"/>
        </a:xfrm>
      </p:grpSpPr>
      <p:sp>
        <p:nvSpPr>
          <p:cNvPr id="283" name="Shape 28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84" name="Shape 28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Hvis du er interessert om å bli med på oversettelser av QGIS, du kan finne mer informasjon på QGIS sin nettside, og også på QGIS translation mailing list</a:t>
            </a:r>
          </a:p>
        </p:txBody>
      </p:sp>
      <p:sp>
        <p:nvSpPr>
          <p:cNvPr id="285" name="Shape 28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9" name="Shape 289"/>
        <p:cNvGrpSpPr/>
        <p:nvPr/>
      </p:nvGrpSpPr>
      <p:grpSpPr>
        <a:xfrm>
          <a:off y="0" x="0"/>
          <a:ext cy="0" cx="0"/>
          <a:chOff y="0" x="0"/>
          <a:chExt cy="0" cx="0"/>
        </a:xfrm>
      </p:grpSpPr>
      <p:sp>
        <p:nvSpPr>
          <p:cNvPr id="290" name="Shape 29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91" name="Shape 29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Og hvis du ha lyst å hjelpe oss med oversetting QGIS til norsk, er det bare å ta kontakt. </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Vi har bare sett på bokmål, men hvis du har lyst å oversette til nynorsk det hadde vært veldig kjekt.</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292" name="Shape 29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6" name="Shape 296"/>
        <p:cNvGrpSpPr/>
        <p:nvPr/>
      </p:nvGrpSpPr>
      <p:grpSpPr>
        <a:xfrm>
          <a:off y="0" x="0"/>
          <a:ext cy="0" cx="0"/>
          <a:chOff y="0" x="0"/>
          <a:chExt cy="0" cx="0"/>
        </a:xfrm>
      </p:grpSpPr>
      <p:sp>
        <p:nvSpPr>
          <p:cNvPr id="297" name="Shape 29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98" name="Shape 29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For å hjelpe med andre dele av prosjekter, kan du se nærmere på ‘get involved’ seksjon av QGIS nettside</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Og det mener ingenting hvis du er ikke en utvikler. Du kan fortsatt hjelpe med dokumentasjonen eller nettside. De alltid trenge mer folk.</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Jeg kan anbefale oversetting eller dokumentasjon som et måte å være bedre kjent med QGIS.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lang="no-NO">
                <a:solidFill>
                  <a:schemeClr val="dk1"/>
                </a:solidFill>
              </a:rPr>
              <a:t>QGIS dokumentasjonen kan være litt bak funksjoner som er i den lansert versjonen. Det er hvorfor prosjektet trenger mer hjelp. Så hvis du er ikke en utvikler og har lyst å hjelpe QGIS, kan du hjelpe med dokumentasjonen :)</a:t>
            </a: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299" name="Shape 29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3" name="Shape 303"/>
        <p:cNvGrpSpPr/>
        <p:nvPr/>
      </p:nvGrpSpPr>
      <p:grpSpPr>
        <a:xfrm>
          <a:off y="0" x="0"/>
          <a:ext cy="0" cx="0"/>
          <a:chOff y="0" x="0"/>
          <a:chExt cy="0" cx="0"/>
        </a:xfrm>
      </p:grpSpPr>
      <p:sp>
        <p:nvSpPr>
          <p:cNvPr id="304" name="Shape 3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
        <p:nvSpPr>
          <p:cNvPr id="305" name="Shape 30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4" name="Shape 104"/>
        <p:cNvGrpSpPr/>
        <p:nvPr/>
      </p:nvGrpSpPr>
      <p:grpSpPr>
        <a:xfrm>
          <a:off y="0" x="0"/>
          <a:ext cy="0" cx="0"/>
          <a:chOff y="0" x="0"/>
          <a:chExt cy="0" cx="0"/>
        </a:xfrm>
      </p:grpSpPr>
      <p:sp>
        <p:nvSpPr>
          <p:cNvPr id="105" name="Shape 10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06" name="Shape 10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Maléne</a:t>
            </a:r>
          </a:p>
        </p:txBody>
      </p:sp>
      <p:sp>
        <p:nvSpPr>
          <p:cNvPr id="107" name="Shape 10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9" name="Shape 309"/>
        <p:cNvGrpSpPr/>
        <p:nvPr/>
      </p:nvGrpSpPr>
      <p:grpSpPr>
        <a:xfrm>
          <a:off y="0" x="0"/>
          <a:ext cy="0" cx="0"/>
          <a:chOff y="0" x="0"/>
          <a:chExt cy="0" cx="0"/>
        </a:xfrm>
      </p:grpSpPr>
      <p:sp>
        <p:nvSpPr>
          <p:cNvPr id="310" name="Shape 31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311" name="Shape 31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Folk kan snakker med oss etterpå ☺</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ROGALAND BILDER / KART her</a:t>
            </a:r>
          </a:p>
        </p:txBody>
      </p:sp>
      <p:sp>
        <p:nvSpPr>
          <p:cNvPr id="312" name="Shape 31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Felles postgis database:</a:t>
            </a:r>
          </a:p>
          <a:p>
            <a:pPr algn="l" rtl="0" lvl="0" marR="0" indent="0" marL="0">
              <a:spcBef>
                <a:spcPts val="0"/>
              </a:spcBef>
              <a:buNone/>
            </a:pPr>
            <a:r>
              <a:t/>
            </a:r>
            <a:endParaRPr strike="noStrike" u="none" b="0" cap="none" baseline="0" sz="1200" i="0">
              <a:solidFill>
                <a:schemeClr val="dk1"/>
              </a:solidFill>
              <a:latin typeface="Calibri"/>
              <a:ea typeface="Calibri"/>
              <a:cs typeface="Calibri"/>
              <a:sym typeface="Calibri"/>
            </a:endParaRPr>
          </a:p>
          <a:p>
            <a:pPr algn="l" rtl="0" lvl="0" marR="0" indent="-228600" marL="228600">
              <a:spcBef>
                <a:spcPts val="0"/>
              </a:spcBef>
              <a:buClr>
                <a:schemeClr val="dk1"/>
              </a:buClr>
              <a:buSzPct val="100000"/>
              <a:buFont typeface="Calibri"/>
              <a:buAutoNum type="arabicParenR"/>
            </a:pPr>
            <a:r>
              <a:rPr strike="noStrike" u="none" b="0" cap="none" baseline="0" sz="1200" lang="no-NO" i="0">
                <a:solidFill>
                  <a:schemeClr val="dk1"/>
                </a:solidFill>
                <a:latin typeface="Calibri"/>
                <a:ea typeface="Calibri"/>
                <a:cs typeface="Calibri"/>
                <a:sym typeface="Calibri"/>
              </a:rPr>
              <a:t>For å unngå </a:t>
            </a:r>
            <a:r>
              <a:rPr sz="1200" lang="no-NO">
                <a:solidFill>
                  <a:schemeClr val="dk1"/>
                </a:solidFill>
                <a:latin typeface="Calibri"/>
                <a:ea typeface="Calibri"/>
                <a:cs typeface="Calibri"/>
                <a:sym typeface="Calibri"/>
              </a:rPr>
              <a:t>dobbel</a:t>
            </a:r>
            <a:r>
              <a:rPr strike="noStrike" u="none" b="0" cap="none" baseline="0" sz="1200" lang="no-NO" i="0">
                <a:solidFill>
                  <a:schemeClr val="dk1"/>
                </a:solidFill>
                <a:latin typeface="Calibri"/>
                <a:ea typeface="Calibri"/>
                <a:cs typeface="Calibri"/>
                <a:sym typeface="Calibri"/>
              </a:rPr>
              <a:t> nedlasting og lagring av data</a:t>
            </a:r>
          </a:p>
          <a:p>
            <a:pPr algn="l" rtl="0" lvl="0" marR="0" indent="-228600" marL="228600">
              <a:spcBef>
                <a:spcPts val="0"/>
              </a:spcBef>
              <a:buClr>
                <a:schemeClr val="dk1"/>
              </a:buClr>
              <a:buSzPct val="100000"/>
              <a:buFont typeface="Calibri"/>
              <a:buAutoNum type="arabicParenR"/>
            </a:pPr>
            <a:r>
              <a:rPr strike="noStrike" u="none" b="0" cap="none" baseline="0" sz="1200" lang="no-NO" i="0">
                <a:solidFill>
                  <a:schemeClr val="dk1"/>
                </a:solidFill>
                <a:latin typeface="Calibri"/>
                <a:ea typeface="Calibri"/>
                <a:cs typeface="Calibri"/>
                <a:sym typeface="Calibri"/>
              </a:rPr>
              <a:t>Alle data tilgjengelig for å bruke i Temakart Rogaland</a:t>
            </a:r>
            <a:r>
              <a:rPr sz="1200" lang="no-NO">
                <a:solidFill>
                  <a:schemeClr val="dk1"/>
                </a:solidFill>
                <a:latin typeface="Calibri"/>
                <a:ea typeface="Calibri"/>
                <a:cs typeface="Calibri"/>
                <a:sym typeface="Calibri"/>
              </a:rPr>
              <a:t>. Ved å oppdatere PostGIS-tabellen får vi endringen direkte i kartportalen uten å måtte laste inn fil/tabell på nytt.</a:t>
            </a:r>
          </a:p>
          <a:p>
            <a:pPr algn="l" rtl="0" lvl="0" marR="0">
              <a:spcBef>
                <a:spcPts val="0"/>
              </a:spcBef>
              <a:buNone/>
            </a:pPr>
            <a:r>
              <a:t/>
            </a:r>
            <a:endParaRPr sz="1200">
              <a:solidFill>
                <a:schemeClr val="dk1"/>
              </a:solidFill>
              <a:latin typeface="Calibri"/>
              <a:ea typeface="Calibri"/>
              <a:cs typeface="Calibri"/>
              <a:sym typeface="Calibri"/>
            </a:endParaRPr>
          </a:p>
          <a:p>
            <a:pPr algn="l" rtl="0" lvl="0" marR="0">
              <a:spcBef>
                <a:spcPts val="0"/>
              </a:spcBef>
              <a:buNone/>
            </a:pPr>
            <a:r>
              <a:rPr sz="1200" lang="no-NO">
                <a:solidFill>
                  <a:schemeClr val="dk1"/>
                </a:solidFill>
                <a:latin typeface="Calibri"/>
                <a:ea typeface="Calibri"/>
                <a:cs typeface="Calibri"/>
                <a:sym typeface="Calibri"/>
              </a:rPr>
              <a:t>QGIS oversettelser; Vi ønsker å støtte opp om eksisterende bruk av QGIS og prøve å få enda flere til å ta det i bruk heller enn å måtte kjøpe stadig flere lisenser på annen programvare.</a:t>
            </a:r>
          </a:p>
          <a:p>
            <a:pPr algn="l" rtl="0" lvl="0" marR="0" indent="-152400" marL="228600">
              <a:spcBef>
                <a:spcPts val="0"/>
              </a:spcBef>
              <a:buClr>
                <a:schemeClr val="dk1"/>
              </a:buClr>
              <a:buFont typeface="Calibri"/>
              <a:buNone/>
            </a:pPr>
            <a:r>
              <a:t/>
            </a:r>
            <a:endParaRPr strike="noStrike" u="none" b="0" cap="none" baseline="0" sz="1200" i="0">
              <a:solidFill>
                <a:schemeClr val="dk1"/>
              </a:solidFill>
              <a:latin typeface="Calibri"/>
              <a:ea typeface="Calibri"/>
              <a:cs typeface="Calibri"/>
              <a:sym typeface="Calibri"/>
            </a:endParaRPr>
          </a:p>
        </p:txBody>
      </p:sp>
      <p:sp>
        <p:nvSpPr>
          <p:cNvPr id="115" name="Shape 11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21" name="Shape 12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SzPct val="25000"/>
              <a:buNone/>
            </a:pPr>
            <a:r>
              <a:rPr sz="1200" lang="no-NO">
                <a:solidFill>
                  <a:schemeClr val="dk1"/>
                </a:solidFill>
                <a:latin typeface="Calibri"/>
                <a:ea typeface="Calibri"/>
                <a:cs typeface="Calibri"/>
                <a:sym typeface="Calibri"/>
              </a:rPr>
              <a:t>Kartportalen skal gjøre temadata tilgjengelig i fylket. </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Driftes av fylkesmannen og fylkeskommunen, men vi får støtte fra Kartverket, IVAR og 22 kommuner.</a:t>
            </a:r>
          </a:p>
        </p:txBody>
      </p:sp>
      <p:sp>
        <p:nvSpPr>
          <p:cNvPr id="122" name="Shape 12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29" name="Shape 12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Vi mener at dette er et intuitivt program, som er enkelt å ta i bruk for nybegynnere. En stor fordel at det ikke koster noe å ta det i bruk.</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Mange formater på shape, raster og database, og veldig god støtte for OGC-formater.</a:t>
            </a:r>
          </a:p>
          <a:p>
            <a:pPr algn="l" rtl="0" lvl="0" marR="0" indent="0" marL="0">
              <a:spcBef>
                <a:spcPts val="0"/>
              </a:spcBef>
              <a:buNone/>
            </a:pPr>
            <a:r>
              <a:t/>
            </a:r>
            <a:endParaRPr sz="1200">
              <a:solidFill>
                <a:schemeClr val="dk1"/>
              </a:solidFill>
              <a:latin typeface="Calibri"/>
              <a:ea typeface="Calibri"/>
              <a:cs typeface="Calibri"/>
              <a:sym typeface="Calibri"/>
            </a:endParaRPr>
          </a:p>
          <a:p>
            <a:pPr rtl="0" lvl="0">
              <a:spcBef>
                <a:spcPts val="0"/>
              </a:spcBef>
              <a:buSzPct val="25000"/>
              <a:buNone/>
            </a:pPr>
            <a:r>
              <a:rPr sz="1200" lang="no-NO">
                <a:solidFill>
                  <a:schemeClr val="dk1"/>
                </a:solidFill>
                <a:latin typeface="Calibri"/>
                <a:ea typeface="Calibri"/>
                <a:cs typeface="Calibri"/>
                <a:sym typeface="Calibri"/>
              </a:rPr>
              <a:t>I QGIS kan man redigere direkte i PostGIS-database.</a:t>
            </a:r>
          </a:p>
          <a:p>
            <a:pPr rtl="0" lvl="0">
              <a:spcBef>
                <a:spcPts val="0"/>
              </a:spcBef>
              <a:buNone/>
            </a:pPr>
            <a:r>
              <a:t/>
            </a:r>
            <a:endParaRPr sz="1200">
              <a:solidFill>
                <a:schemeClr val="dk1"/>
              </a:solidFill>
              <a:latin typeface="Calibri"/>
              <a:ea typeface="Calibri"/>
              <a:cs typeface="Calibri"/>
              <a:sym typeface="Calibri"/>
            </a:endParaRPr>
          </a:p>
          <a:p>
            <a:pPr rtl="0" lvl="0">
              <a:spcBef>
                <a:spcPts val="0"/>
              </a:spcBef>
              <a:buSzPct val="25000"/>
              <a:buNone/>
            </a:pPr>
            <a:r>
              <a:rPr sz="1200" lang="no-NO">
                <a:solidFill>
                  <a:schemeClr val="dk1"/>
                </a:solidFill>
                <a:latin typeface="Calibri"/>
                <a:ea typeface="Calibri"/>
                <a:cs typeface="Calibri"/>
                <a:sym typeface="Calibri"/>
              </a:rPr>
              <a:t>Kjempemange programtillegg. Noe for enhver smak. Programtilleggene som blir lagt ut blir tilgjengelig for alle.</a:t>
            </a: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130" name="Shape 13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Malene</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QGIS dev-versjon er under utvikling hele tiden. Kan forekomme feil.</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0" marL="0">
              <a:spcBef>
                <a:spcPts val="0"/>
              </a:spcBef>
              <a:buSzPct val="25000"/>
              <a:buNone/>
            </a:pPr>
            <a:r>
              <a:rPr sz="1200" lang="no-NO">
                <a:solidFill>
                  <a:schemeClr val="dk1"/>
                </a:solidFill>
                <a:latin typeface="Calibri"/>
                <a:ea typeface="Calibri"/>
                <a:cs typeface="Calibri"/>
                <a:sym typeface="Calibri"/>
              </a:rPr>
              <a:t>Even numbers are released versions, odd numbers are dev versions</a:t>
            </a:r>
          </a:p>
          <a:p>
            <a:pPr algn="l" rtl="0" lvl="0" marR="0" indent="0" marL="0">
              <a:spcBef>
                <a:spcPts val="0"/>
              </a:spcBef>
              <a:buNone/>
            </a:pPr>
            <a:r>
              <a:t/>
            </a:r>
            <a:endParaRPr sz="1200">
              <a:solidFill>
                <a:schemeClr val="dk1"/>
              </a:solidFill>
              <a:latin typeface="Calibri"/>
              <a:ea typeface="Calibri"/>
              <a:cs typeface="Calibri"/>
              <a:sym typeface="Calibri"/>
            </a:endParaRPr>
          </a:p>
          <a:p>
            <a:pPr rtl="0" lvl="0">
              <a:lnSpc>
                <a:spcPct val="136363"/>
              </a:lnSpc>
              <a:spcBef>
                <a:spcPts val="0"/>
              </a:spcBef>
              <a:spcAft>
                <a:spcPts val="1500"/>
              </a:spcAft>
              <a:buClr>
                <a:srgbClr val="000000"/>
              </a:buClr>
              <a:buSzPct val="100000"/>
              <a:buFont typeface="Arial"/>
              <a:buNone/>
            </a:pPr>
            <a:r>
              <a:rPr sz="1100" lang="no-NO">
                <a:solidFill>
                  <a:srgbClr val="333333"/>
                </a:solidFill>
              </a:rPr>
              <a:t>week 26 - 27.06 - 2.4 is released</a:t>
            </a:r>
          </a:p>
          <a:p>
            <a:pPr rtl="0" lvl="0">
              <a:lnSpc>
                <a:spcPct val="136363"/>
              </a:lnSpc>
              <a:spcBef>
                <a:spcPts val="0"/>
              </a:spcBef>
              <a:spcAft>
                <a:spcPts val="1500"/>
              </a:spcAft>
              <a:buClr>
                <a:srgbClr val="000000"/>
              </a:buClr>
              <a:buSzPct val="100000"/>
              <a:buFont typeface="Arial"/>
              <a:buNone/>
            </a:pPr>
            <a:r>
              <a:rPr sz="1100" lang="no-NO">
                <a:solidFill>
                  <a:srgbClr val="333333"/>
                </a:solidFill>
              </a:rPr>
              <a:t>week 39 - 26.09 - 2.5 freeze begins</a:t>
            </a:r>
          </a:p>
          <a:p>
            <a:pPr rtl="0" lvl="0">
              <a:lnSpc>
                <a:spcPct val="136363"/>
              </a:lnSpc>
              <a:spcBef>
                <a:spcPts val="0"/>
              </a:spcBef>
              <a:spcAft>
                <a:spcPts val="1500"/>
              </a:spcAft>
              <a:buClr>
                <a:srgbClr val="000000"/>
              </a:buClr>
              <a:buSzPct val="100000"/>
              <a:buFont typeface="Arial"/>
              <a:buNone/>
            </a:pPr>
            <a:r>
              <a:rPr sz="1100" lang="no-NO">
                <a:solidFill>
                  <a:srgbClr val="333333"/>
                </a:solidFill>
              </a:rPr>
              <a:t>week 43 - 24.10 - 2.6 is released</a:t>
            </a:r>
          </a:p>
          <a:p>
            <a:pPr algn="l" rtl="0" lvl="0" marR="0" indent="0" marL="0">
              <a:spcBef>
                <a:spcPts val="0"/>
              </a:spcBef>
              <a:buNone/>
            </a:pPr>
            <a:r>
              <a:t/>
            </a:r>
            <a:endParaRPr sz="1200">
              <a:solidFill>
                <a:schemeClr val="dk1"/>
              </a:solidFill>
              <a:latin typeface="Calibri"/>
              <a:ea typeface="Calibri"/>
              <a:cs typeface="Calibri"/>
              <a:sym typeface="Calibri"/>
            </a:endParaRPr>
          </a:p>
        </p:txBody>
      </p:sp>
      <p:sp>
        <p:nvSpPr>
          <p:cNvPr id="138" name="Shape 13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4" name="Shape 144"/>
        <p:cNvGrpSpPr/>
        <p:nvPr/>
      </p:nvGrpSpPr>
      <p:grpSpPr>
        <a:xfrm>
          <a:off y="0" x="0"/>
          <a:ext cy="0" cx="0"/>
          <a:chOff y="0" x="0"/>
          <a:chExt cy="0" cx="0"/>
        </a:xfrm>
      </p:grpSpPr>
      <p:sp>
        <p:nvSpPr>
          <p:cNvPr id="145" name="Shape 14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46" name="Shape 146"/>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lgn="l" rtl="0" lvl="0" marR="0" indent="0" marL="0">
              <a:spcBef>
                <a:spcPts val="0"/>
              </a:spcBef>
              <a:buSzPct val="25000"/>
              <a:buNone/>
            </a:pPr>
            <a:r>
              <a:rPr strike="noStrike" u="none" b="0" cap="none" baseline="0" sz="1200" lang="no-NO" i="0">
                <a:solidFill>
                  <a:schemeClr val="dk1"/>
                </a:solidFill>
                <a:latin typeface="Calibri"/>
                <a:ea typeface="Calibri"/>
                <a:cs typeface="Calibri"/>
                <a:sym typeface="Calibri"/>
              </a:rPr>
              <a:t>James</a:t>
            </a:r>
          </a:p>
          <a:p>
            <a:pPr algn="l" rtl="0" lvl="0" marR="0" indent="0" marL="0">
              <a:spcBef>
                <a:spcPts val="0"/>
              </a:spcBef>
              <a:buNone/>
            </a:pPr>
            <a:r>
              <a:t/>
            </a:r>
            <a:endParaRPr sz="1200">
              <a:solidFill>
                <a:schemeClr val="dk1"/>
              </a:solidFill>
              <a:latin typeface="Calibri"/>
              <a:ea typeface="Calibri"/>
              <a:cs typeface="Calibri"/>
              <a:sym typeface="Calibri"/>
            </a:endParaRPr>
          </a:p>
          <a:p>
            <a:pPr algn="l" rtl="0" lvl="0" marR="0" indent="-228600" marL="342900">
              <a:lnSpc>
                <a:spcPct val="100000"/>
              </a:lnSpc>
              <a:spcBef>
                <a:spcPts val="640"/>
              </a:spcBef>
              <a:spcAft>
                <a:spcPts val="0"/>
              </a:spcAft>
              <a:buClr>
                <a:schemeClr val="dk1"/>
              </a:buClr>
              <a:buFont typeface="Calibri"/>
              <a:buChar char="•"/>
            </a:pPr>
            <a:r>
              <a:t/>
            </a:r>
            <a:endParaRPr>
              <a:solidFill>
                <a:schemeClr val="dk1"/>
              </a:solidFill>
              <a:latin typeface="Calibri"/>
              <a:ea typeface="Calibri"/>
              <a:cs typeface="Calibri"/>
              <a:sym typeface="Calibri"/>
            </a:endParaRPr>
          </a:p>
        </p:txBody>
      </p:sp>
      <p:sp>
        <p:nvSpPr>
          <p:cNvPr id="147" name="Shape 147"/>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spcBef>
                <a:spcPts val="0"/>
              </a:spcBef>
              <a:buSzPct val="25000"/>
              <a:buNone/>
            </a:pPr>
            <a:r>
              <a:rPr lang="no-NO"/>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2" name="Shape 152"/>
        <p:cNvGrpSpPr/>
        <p:nvPr/>
      </p:nvGrpSpPr>
      <p:grpSpPr>
        <a:xfrm>
          <a:off y="0" x="0"/>
          <a:ext cy="0" cx="0"/>
          <a:chOff y="0" x="0"/>
          <a:chExt cy="0" cx="0"/>
        </a:xfrm>
      </p:grpSpPr>
      <p:sp>
        <p:nvSpPr>
          <p:cNvPr id="153" name="Shape 15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4" name="Shape 15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no-NO"/>
              <a:t>James</a:t>
            </a:r>
          </a:p>
          <a:p>
            <a:pPr rtl="0">
              <a:spcBef>
                <a:spcPts val="0"/>
              </a:spcBef>
              <a:buNone/>
            </a:pPr>
            <a:r>
              <a:t/>
            </a:r>
            <a:endParaRP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QGIS støtter mange versjoner av PostGIS</a:t>
            </a:r>
          </a:p>
          <a:p>
            <a:pPr rtl="0" lvl="0">
              <a:spcBef>
                <a:spcPts val="640"/>
              </a:spcBef>
              <a:buClr>
                <a:schemeClr val="dk1"/>
              </a:buClr>
              <a:buSzPct val="78571"/>
              <a:buFont typeface="Arial"/>
              <a:buNone/>
            </a:pPr>
            <a:r>
              <a:rPr lang="no-NO">
                <a:solidFill>
                  <a:schemeClr val="dk1"/>
                </a:solidFill>
                <a:latin typeface="Calibri"/>
                <a:ea typeface="Calibri"/>
                <a:cs typeface="Calibri"/>
                <a:sym typeface="Calibri"/>
              </a:rPr>
              <a:t>	Hos oss bruke vi QGIS til å jobbe med PostGIS database som kjøre på PostgreSQL 8.4 - 9.3 med PostGIS 1.5 - 2.1, og noen versjoner er 32 eller 64 bit</a:t>
            </a: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Skrivetilgang til databasen uten at man må kjøpe tillegg</a:t>
            </a:r>
          </a:p>
          <a:p>
            <a:pPr rtl="0" lvl="0">
              <a:spcBef>
                <a:spcPts val="640"/>
              </a:spcBef>
              <a:buClr>
                <a:schemeClr val="dk1"/>
              </a:buClr>
              <a:buSzPct val="78571"/>
              <a:buFont typeface="Arial"/>
              <a:buNone/>
            </a:pPr>
            <a:r>
              <a:rPr lang="no-NO">
                <a:solidFill>
                  <a:schemeClr val="dk1"/>
                </a:solidFill>
                <a:latin typeface="Calibri"/>
                <a:ea typeface="Calibri"/>
                <a:cs typeface="Calibri"/>
                <a:sym typeface="Calibri"/>
              </a:rPr>
              <a:t>	Trenger ikke å kjøpe et tillegg eller gjøre mye oppsett - fungere ‘straight out of the box’. </a:t>
            </a: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Kan kjøre SQL-spørringer rett i QGIS og legge lagene inn i kartvinduet</a:t>
            </a:r>
          </a:p>
          <a:p>
            <a:pPr rtl="0" lvl="0">
              <a:spcBef>
                <a:spcPts val="640"/>
              </a:spcBef>
              <a:buClr>
                <a:schemeClr val="dk1"/>
              </a:buClr>
              <a:buSzPct val="78571"/>
              <a:buFont typeface="Arial"/>
              <a:buNone/>
            </a:pPr>
            <a:r>
              <a:rPr lang="no-NO">
                <a:solidFill>
                  <a:schemeClr val="dk1"/>
                </a:solidFill>
                <a:latin typeface="Calibri"/>
                <a:ea typeface="Calibri"/>
                <a:cs typeface="Calibri"/>
                <a:sym typeface="Calibri"/>
              </a:rPr>
              <a:t>	Når du lagre prosjekt filen i QGIS, så er spøring lag lagret. Veldig bra hvis du skal har lag som bør oppdatere når dataene endre seg</a:t>
            </a:r>
          </a:p>
          <a:p>
            <a:pPr rtl="0" lvl="0" indent="-228600" marL="342900">
              <a:spcBef>
                <a:spcPts val="640"/>
              </a:spcBef>
              <a:buClr>
                <a:schemeClr val="dk1"/>
              </a:buClr>
              <a:buSzPct val="100000"/>
              <a:buFont typeface="Calibri"/>
              <a:buChar char="•"/>
            </a:pPr>
            <a:r>
              <a:rPr lang="no-NO">
                <a:solidFill>
                  <a:schemeClr val="dk1"/>
                </a:solidFill>
                <a:latin typeface="Calibri"/>
                <a:ea typeface="Calibri"/>
                <a:cs typeface="Calibri"/>
                <a:sym typeface="Calibri"/>
              </a:rPr>
              <a:t>DB-Styring</a:t>
            </a:r>
          </a:p>
          <a:p>
            <a:pPr rtl="0" lvl="1" indent="-196850" marL="742950">
              <a:spcBef>
                <a:spcPts val="640"/>
              </a:spcBef>
              <a:buClr>
                <a:schemeClr val="dk1"/>
              </a:buClr>
              <a:buSzPct val="100000"/>
              <a:buFont typeface="Calibri"/>
              <a:buChar char="–"/>
            </a:pPr>
            <a:r>
              <a:rPr lang="no-NO">
                <a:solidFill>
                  <a:schemeClr val="dk1"/>
                </a:solidFill>
                <a:latin typeface="Calibri"/>
                <a:ea typeface="Calibri"/>
                <a:cs typeface="Calibri"/>
                <a:sym typeface="Calibri"/>
              </a:rPr>
              <a:t>PostGIS management GUI. </a:t>
            </a:r>
          </a:p>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tellysbilde">
    <p:spTree>
      <p:nvGrpSpPr>
        <p:cNvPr id="14" name="Shape 14"/>
        <p:cNvGrpSpPr/>
        <p:nvPr/>
      </p:nvGrpSpPr>
      <p:grpSpPr>
        <a:xfrm>
          <a:off y="0" x="0"/>
          <a:ext cy="0" cx="0"/>
          <a:chOff y="0" x="0"/>
          <a:chExt cy="0" cx="0"/>
        </a:xfrm>
      </p:grpSpPr>
      <p:sp>
        <p:nvSpPr>
          <p:cNvPr id="15" name="Shape 15"/>
          <p:cNvSpPr txBox="1"/>
          <p:nvPr>
            <p:ph type="ctrTitle"/>
          </p:nvPr>
        </p:nvSpPr>
        <p:spPr>
          <a:xfrm>
            <a:off y="2130425" x="685800"/>
            <a:ext cy="1470024" cx="7772400"/>
          </a:xfrm>
          <a:prstGeom prst="rect">
            <a:avLst/>
          </a:prstGeom>
          <a:noFill/>
          <a:ln>
            <a:noFill/>
          </a:ln>
        </p:spPr>
        <p:txBody>
          <a:bodyPr bIns="91425" rIns="91425" lIns="91425" tIns="91425" anchor="ctr" anchorCtr="0"/>
          <a:lstStyle>
            <a:lvl1pPr algn="ctr" rtl="0" marR="0" indent="0" marL="0">
              <a:spcBef>
                <a:spcPts val="0"/>
              </a:spcBef>
              <a:buClr>
                <a:schemeClr val="dk1"/>
              </a:buClr>
              <a:buFont typeface="Calibri"/>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6" name="Shape 16"/>
          <p:cNvSpPr txBox="1"/>
          <p:nvPr>
            <p:ph idx="1" type="subTitle"/>
          </p:nvPr>
        </p:nvSpPr>
        <p:spPr>
          <a:xfrm>
            <a:off y="3886200" x="1371600"/>
            <a:ext cy="1752600" cx="6400799"/>
          </a:xfrm>
          <a:prstGeom prst="rect">
            <a:avLst/>
          </a:prstGeom>
          <a:noFill/>
          <a:ln>
            <a:noFill/>
          </a:ln>
        </p:spPr>
        <p:txBody>
          <a:bodyPr bIns="91425" rIns="91425" lIns="91425" tIns="91425" anchor="t" anchorCtr="0"/>
          <a:lstStyle>
            <a:lvl1pPr algn="ctr" rtl="0" marR="0" indent="0" marL="0">
              <a:spcBef>
                <a:spcPts val="640"/>
              </a:spcBef>
              <a:buClr>
                <a:srgbClr val="888888"/>
              </a:buClr>
              <a:buFont typeface="Calibri"/>
              <a:buNone/>
              <a:defRPr/>
            </a:lvl1pPr>
            <a:lvl2pPr algn="ctr" rtl="0" marR="0" indent="0" marL="457200">
              <a:spcBef>
                <a:spcPts val="560"/>
              </a:spcBef>
              <a:buClr>
                <a:srgbClr val="888888"/>
              </a:buClr>
              <a:buFont typeface="Calibri"/>
              <a:buNone/>
              <a:defRPr/>
            </a:lvl2pPr>
            <a:lvl3pPr algn="ctr" rtl="0" marR="0" indent="0" marL="914400">
              <a:spcBef>
                <a:spcPts val="480"/>
              </a:spcBef>
              <a:buClr>
                <a:srgbClr val="888888"/>
              </a:buClr>
              <a:buFont typeface="Calibri"/>
              <a:buNone/>
              <a:defRPr/>
            </a:lvl3pPr>
            <a:lvl4pPr algn="ctr" rtl="0" marR="0" indent="0" marL="1371600">
              <a:spcBef>
                <a:spcPts val="400"/>
              </a:spcBef>
              <a:buClr>
                <a:srgbClr val="888888"/>
              </a:buClr>
              <a:buFont typeface="Calibri"/>
              <a:buNone/>
              <a:defRPr/>
            </a:lvl4pPr>
            <a:lvl5pPr algn="ctr" rtl="0" marR="0" indent="0" marL="1828800">
              <a:spcBef>
                <a:spcPts val="400"/>
              </a:spcBef>
              <a:buClr>
                <a:srgbClr val="888888"/>
              </a:buClr>
              <a:buFont typeface="Calibri"/>
              <a:buNone/>
              <a:defRPr/>
            </a:lvl5pPr>
            <a:lvl6pPr algn="ctr" rtl="0" marR="0" indent="0" marL="2286000">
              <a:spcBef>
                <a:spcPts val="400"/>
              </a:spcBef>
              <a:buClr>
                <a:srgbClr val="888888"/>
              </a:buClr>
              <a:buFont typeface="Calibri"/>
              <a:buNone/>
              <a:defRPr/>
            </a:lvl6pPr>
            <a:lvl7pPr algn="ctr" rtl="0" marR="0" indent="0" marL="2743200">
              <a:spcBef>
                <a:spcPts val="400"/>
              </a:spcBef>
              <a:buClr>
                <a:srgbClr val="888888"/>
              </a:buClr>
              <a:buFont typeface="Calibri"/>
              <a:buNone/>
              <a:defRPr/>
            </a:lvl7pPr>
            <a:lvl8pPr algn="ctr" rtl="0" marR="0" indent="0" marL="3200400">
              <a:spcBef>
                <a:spcPts val="400"/>
              </a:spcBef>
              <a:buClr>
                <a:srgbClr val="888888"/>
              </a:buClr>
              <a:buFont typeface="Calibri"/>
              <a:buNone/>
              <a:defRPr/>
            </a:lvl8pPr>
            <a:lvl9pPr algn="ctr" rtl="0" marR="0" indent="0" marL="3657600">
              <a:spcBef>
                <a:spcPts val="400"/>
              </a:spcBef>
              <a:buClr>
                <a:srgbClr val="888888"/>
              </a:buClr>
              <a:buFont typeface="Calibri"/>
              <a:buNone/>
              <a:defRPr/>
            </a:lvl9pPr>
          </a:lstStyle>
          <a:p/>
        </p:txBody>
      </p:sp>
      <p:sp>
        <p:nvSpPr>
          <p:cNvPr id="17" name="Shape 17"/>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8" name="Shape 18"/>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9" name="Shape 19"/>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Loddrett tekst">
    <p:spTree>
      <p:nvGrpSpPr>
        <p:cNvPr id="71" name="Shape 71"/>
        <p:cNvGrpSpPr/>
        <p:nvPr/>
      </p:nvGrpSpPr>
      <p:grpSpPr>
        <a:xfrm>
          <a:off y="0" x="0"/>
          <a:ext cy="0" cx="0"/>
          <a:chOff y="0" x="0"/>
          <a:chExt cy="0" cx="0"/>
        </a:xfrm>
      </p:grpSpPr>
      <p:sp>
        <p:nvSpPr>
          <p:cNvPr id="72" name="Shape 72"/>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txBox="1"/>
          <p:nvPr>
            <p:ph idx="1" type="body"/>
          </p:nvPr>
        </p:nvSpPr>
        <p:spPr>
          <a:xfrm rot="5400000">
            <a:off y="-251618" x="2309018"/>
            <a:ext cy="8229600" cx="4525963"/>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74" name="Shape 74"/>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5" name="Shape 75"/>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6" name="Shape 76"/>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Loddrett tittel og tekst">
    <p:spTree>
      <p:nvGrpSpPr>
        <p:cNvPr id="77" name="Shape 77"/>
        <p:cNvGrpSpPr/>
        <p:nvPr/>
      </p:nvGrpSpPr>
      <p:grpSpPr>
        <a:xfrm>
          <a:off y="0" x="0"/>
          <a:ext cy="0" cx="0"/>
          <a:chOff y="0" x="0"/>
          <a:chExt cy="0" cx="0"/>
        </a:xfrm>
      </p:grpSpPr>
      <p:sp>
        <p:nvSpPr>
          <p:cNvPr id="78" name="Shape 78"/>
          <p:cNvSpPr txBox="1"/>
          <p:nvPr>
            <p:ph type="title"/>
          </p:nvPr>
        </p:nvSpPr>
        <p:spPr>
          <a:xfrm rot="5400000">
            <a:off y="2171700" x="4732337"/>
            <a:ext cy="2057400" cx="5851525"/>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 name="Shape 79"/>
          <p:cNvSpPr txBox="1"/>
          <p:nvPr>
            <p:ph idx="1" type="body"/>
          </p:nvPr>
        </p:nvSpPr>
        <p:spPr>
          <a:xfrm rot="5400000">
            <a:off y="190500" x="541337"/>
            <a:ext cy="6019799" cx="5851525"/>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80" name="Shape 80"/>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1" name="Shape 81"/>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82" name="Shape 82"/>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tel og innhold">
    <p:spTree>
      <p:nvGrpSpPr>
        <p:cNvPr id="20" name="Shape 20"/>
        <p:cNvGrpSpPr/>
        <p:nvPr/>
      </p:nvGrpSpPr>
      <p:grpSpPr>
        <a:xfrm>
          <a:off y="0" x="0"/>
          <a:ext cy="0" cx="0"/>
          <a:chOff y="0" x="0"/>
          <a:chExt cy="0" cx="0"/>
        </a:xfrm>
      </p:grpSpPr>
      <p:sp>
        <p:nvSpPr>
          <p:cNvPr id="21" name="Shape 21"/>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 name="Shape 22"/>
          <p:cNvSpPr txBox="1"/>
          <p:nvPr>
            <p:ph idx="1" type="body"/>
          </p:nvPr>
        </p:nvSpPr>
        <p:spPr>
          <a:xfrm>
            <a:off y="1600200" x="457200"/>
            <a:ext cy="4525963" cx="8229600"/>
          </a:xfrm>
          <a:prstGeom prst="rect">
            <a:avLst/>
          </a:prstGeom>
          <a:noFill/>
          <a:ln>
            <a:noFill/>
          </a:ln>
        </p:spPr>
        <p:txBody>
          <a:bodyPr bIns="91425" rIns="91425" lIns="91425" tIns="91425" anchor="t" anchorCtr="0"/>
          <a:lstStyle>
            <a:lvl1pPr algn="l" rtl="0" indent="-139700" marL="342900">
              <a:spcBef>
                <a:spcPts val="640"/>
              </a:spcBef>
              <a:buClr>
                <a:schemeClr val="dk1"/>
              </a:buClr>
              <a:buFont typeface="Calibri"/>
              <a:buChar char="•"/>
              <a:defRPr/>
            </a:lvl1pPr>
            <a:lvl2pPr algn="l" rtl="0" indent="-107950" marL="742950">
              <a:spcBef>
                <a:spcPts val="560"/>
              </a:spcBef>
              <a:buClr>
                <a:schemeClr val="dk1"/>
              </a:buClr>
              <a:buFont typeface="Calibri"/>
              <a:buChar char="–"/>
              <a:defRPr/>
            </a:lvl2pPr>
            <a:lvl3pPr algn="l" rtl="0" indent="-76200" marL="1143000">
              <a:spcBef>
                <a:spcPts val="480"/>
              </a:spcBef>
              <a:buClr>
                <a:schemeClr val="dk1"/>
              </a:buClr>
              <a:buFont typeface="Calibri"/>
              <a:buChar char="•"/>
              <a:defRPr/>
            </a:lvl3pPr>
            <a:lvl4pPr algn="l" rtl="0" indent="-101600" marL="1600200">
              <a:spcBef>
                <a:spcPts val="400"/>
              </a:spcBef>
              <a:buClr>
                <a:schemeClr val="dk1"/>
              </a:buClr>
              <a:buFont typeface="Calibri"/>
              <a:buChar char="–"/>
              <a:defRPr/>
            </a:lvl4pPr>
            <a:lvl5pPr algn="l" rtl="0" indent="-101600" marL="2057400">
              <a:spcBef>
                <a:spcPts val="400"/>
              </a:spcBef>
              <a:buClr>
                <a:schemeClr val="dk1"/>
              </a:buClr>
              <a:buFont typeface="Calibri"/>
              <a:buChar char="»"/>
              <a:defRPr/>
            </a:lvl5pPr>
            <a:lvl6pPr algn="l" rtl="0" indent="-101600" marL="2514600">
              <a:spcBef>
                <a:spcPts val="400"/>
              </a:spcBef>
              <a:buClr>
                <a:schemeClr val="dk1"/>
              </a:buClr>
              <a:buFont typeface="Calibri"/>
              <a:buChar char="•"/>
              <a:defRPr/>
            </a:lvl6pPr>
            <a:lvl7pPr algn="l" rtl="0" indent="-101600" marL="2971800">
              <a:spcBef>
                <a:spcPts val="400"/>
              </a:spcBef>
              <a:buClr>
                <a:schemeClr val="dk1"/>
              </a:buClr>
              <a:buFont typeface="Calibri"/>
              <a:buChar char="•"/>
              <a:defRPr/>
            </a:lvl7pPr>
            <a:lvl8pPr algn="l" rtl="0" indent="-101600" marL="3429000">
              <a:spcBef>
                <a:spcPts val="400"/>
              </a:spcBef>
              <a:buClr>
                <a:schemeClr val="dk1"/>
              </a:buClr>
              <a:buFont typeface="Calibri"/>
              <a:buChar char="•"/>
              <a:defRPr/>
            </a:lvl8pPr>
            <a:lvl9pPr algn="l" rtl="0" indent="-101600" marL="3886200">
              <a:spcBef>
                <a:spcPts val="400"/>
              </a:spcBef>
              <a:buClr>
                <a:schemeClr val="dk1"/>
              </a:buClr>
              <a:buFont typeface="Calibri"/>
              <a:buChar char="•"/>
              <a:defRPr/>
            </a:lvl9pPr>
          </a:lstStyle>
          <a:p/>
        </p:txBody>
      </p:sp>
      <p:sp>
        <p:nvSpPr>
          <p:cNvPr id="23" name="Shape 23"/>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4" name="Shape 24"/>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25" name="Shape 25"/>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Deloverskrift">
    <p:spTree>
      <p:nvGrpSpPr>
        <p:cNvPr id="26" name="Shape 26"/>
        <p:cNvGrpSpPr/>
        <p:nvPr/>
      </p:nvGrpSpPr>
      <p:grpSpPr>
        <a:xfrm>
          <a:off y="0" x="0"/>
          <a:ext cy="0" cx="0"/>
          <a:chOff y="0" x="0"/>
          <a:chExt cy="0" cx="0"/>
        </a:xfrm>
      </p:grpSpPr>
      <p:sp>
        <p:nvSpPr>
          <p:cNvPr id="27" name="Shape 27"/>
          <p:cNvSpPr txBox="1"/>
          <p:nvPr>
            <p:ph type="title"/>
          </p:nvPr>
        </p:nvSpPr>
        <p:spPr>
          <a:xfrm>
            <a:off y="4406900" x="722312"/>
            <a:ext cy="1362075" cx="7772400"/>
          </a:xfrm>
          <a:prstGeom prst="rect">
            <a:avLst/>
          </a:prstGeom>
          <a:noFill/>
          <a:ln>
            <a:noFill/>
          </a:ln>
        </p:spPr>
        <p:txBody>
          <a:bodyPr bIns="91425" rIns="91425" lIns="91425" t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8" name="Shape 28"/>
          <p:cNvSpPr txBox="1"/>
          <p:nvPr>
            <p:ph idx="1" type="body"/>
          </p:nvPr>
        </p:nvSpPr>
        <p:spPr>
          <a:xfrm>
            <a:off y="2906713" x="722312"/>
            <a:ext cy="1500187" cx="7772400"/>
          </a:xfrm>
          <a:prstGeom prst="rect">
            <a:avLst/>
          </a:prstGeom>
          <a:noFill/>
          <a:ln>
            <a:noFill/>
          </a:ln>
        </p:spPr>
        <p:txBody>
          <a:bodyPr bIns="91425" rIns="91425" lIns="91425" tIns="91425" anchor="b" anchorCtr="0"/>
          <a:lstStyle>
            <a:lvl1pPr rtl="0" indent="0" marL="0">
              <a:spcBef>
                <a:spcPts val="0"/>
              </a:spcBef>
              <a:buClr>
                <a:srgbClr val="888888"/>
              </a:buClr>
              <a:buFont typeface="Calibri"/>
              <a:buNone/>
              <a:defRPr/>
            </a:lvl1pPr>
            <a:lvl2pPr rtl="0" indent="0" marL="457200">
              <a:spcBef>
                <a:spcPts val="0"/>
              </a:spcBef>
              <a:buClr>
                <a:srgbClr val="888888"/>
              </a:buClr>
              <a:buFont typeface="Calibri"/>
              <a:buNone/>
              <a:defRPr/>
            </a:lvl2pPr>
            <a:lvl3pPr rtl="0" indent="0" marL="914400">
              <a:spcBef>
                <a:spcPts val="0"/>
              </a:spcBef>
              <a:buClr>
                <a:srgbClr val="888888"/>
              </a:buClr>
              <a:buFont typeface="Calibri"/>
              <a:buNone/>
              <a:defRPr/>
            </a:lvl3pPr>
            <a:lvl4pPr rtl="0" indent="0" marL="1371600">
              <a:spcBef>
                <a:spcPts val="0"/>
              </a:spcBef>
              <a:buClr>
                <a:srgbClr val="888888"/>
              </a:buClr>
              <a:buFont typeface="Calibri"/>
              <a:buNone/>
              <a:defRPr/>
            </a:lvl4pPr>
            <a:lvl5pPr rtl="0" indent="0" marL="1828800">
              <a:spcBef>
                <a:spcPts val="0"/>
              </a:spcBef>
              <a:buClr>
                <a:srgbClr val="888888"/>
              </a:buClr>
              <a:buFont typeface="Calibri"/>
              <a:buNone/>
              <a:defRPr/>
            </a:lvl5pPr>
            <a:lvl6pPr rtl="0" indent="0" marL="2286000">
              <a:spcBef>
                <a:spcPts val="0"/>
              </a:spcBef>
              <a:buClr>
                <a:srgbClr val="888888"/>
              </a:buClr>
              <a:buFont typeface="Calibri"/>
              <a:buNone/>
              <a:defRPr/>
            </a:lvl6pPr>
            <a:lvl7pPr rtl="0" indent="0" marL="2743200">
              <a:spcBef>
                <a:spcPts val="0"/>
              </a:spcBef>
              <a:buClr>
                <a:srgbClr val="888888"/>
              </a:buClr>
              <a:buFont typeface="Calibri"/>
              <a:buNone/>
              <a:defRPr/>
            </a:lvl7pPr>
            <a:lvl8pPr rtl="0" indent="0" marL="3200400">
              <a:spcBef>
                <a:spcPts val="0"/>
              </a:spcBef>
              <a:buClr>
                <a:srgbClr val="888888"/>
              </a:buClr>
              <a:buFont typeface="Calibri"/>
              <a:buNone/>
              <a:defRPr/>
            </a:lvl8pPr>
            <a:lvl9pPr rtl="0" indent="0" marL="3657600">
              <a:spcBef>
                <a:spcPts val="0"/>
              </a:spcBef>
              <a:buClr>
                <a:srgbClr val="888888"/>
              </a:buClr>
              <a:buFont typeface="Calibri"/>
              <a:buNone/>
              <a:defRPr/>
            </a:lvl9pPr>
          </a:lstStyle>
          <a:p/>
        </p:txBody>
      </p:sp>
      <p:sp>
        <p:nvSpPr>
          <p:cNvPr id="29" name="Shape 29"/>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0" name="Shape 30"/>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1" name="Shape 31"/>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o innholdsdeler">
    <p:spTree>
      <p:nvGrpSpPr>
        <p:cNvPr id="32" name="Shape 32"/>
        <p:cNvGrpSpPr/>
        <p:nvPr/>
      </p:nvGrpSpPr>
      <p:grpSpPr>
        <a:xfrm>
          <a:off y="0" x="0"/>
          <a:ext cy="0" cx="0"/>
          <a:chOff y="0" x="0"/>
          <a:chExt cy="0" cx="0"/>
        </a:xfrm>
      </p:grpSpPr>
      <p:sp>
        <p:nvSpPr>
          <p:cNvPr id="33" name="Shape 33"/>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4" name="Shape 34"/>
          <p:cNvSpPr txBox="1"/>
          <p:nvPr>
            <p:ph idx="1" type="body"/>
          </p:nvPr>
        </p:nvSpPr>
        <p:spPr>
          <a:xfrm>
            <a:off y="1600200" x="457200"/>
            <a:ext cy="4525963" cx="4038599"/>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 name="Shape 35"/>
          <p:cNvSpPr txBox="1"/>
          <p:nvPr>
            <p:ph idx="2" type="body"/>
          </p:nvPr>
        </p:nvSpPr>
        <p:spPr>
          <a:xfrm>
            <a:off y="1600200" x="4648200"/>
            <a:ext cy="4525963" cx="4038599"/>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7" name="Shape 37"/>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38" name="Shape 38"/>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Sammenligning">
    <p:spTree>
      <p:nvGrpSpPr>
        <p:cNvPr id="39" name="Shape 39"/>
        <p:cNvGrpSpPr/>
        <p:nvPr/>
      </p:nvGrpSpPr>
      <p:grpSpPr>
        <a:xfrm>
          <a:off y="0" x="0"/>
          <a:ext cy="0" cx="0"/>
          <a:chOff y="0" x="0"/>
          <a:chExt cy="0" cx="0"/>
        </a:xfrm>
      </p:grpSpPr>
      <p:sp>
        <p:nvSpPr>
          <p:cNvPr id="40" name="Shape 40"/>
          <p:cNvSpPr txBox="1"/>
          <p:nvPr>
            <p:ph type="title"/>
          </p:nvPr>
        </p:nvSpPr>
        <p:spPr>
          <a:xfrm>
            <a:off y="274637" x="457200"/>
            <a:ext cy="1143000" cx="8229600"/>
          </a:xfrm>
          <a:prstGeom prst="rect">
            <a:avLst/>
          </a:prstGeom>
          <a:noFill/>
          <a:ln>
            <a:noFill/>
          </a:ln>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535112" x="457200"/>
            <a:ext cy="639762" cx="4040187"/>
          </a:xfrm>
          <a:prstGeom prst="rect">
            <a:avLst/>
          </a:prstGeom>
          <a:noFill/>
          <a:ln>
            <a:noFill/>
          </a:ln>
        </p:spPr>
        <p:txBody>
          <a:bodyPr bIns="91425" rIns="91425" lIns="91425" tIns="91425" anchor="b"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42" name="Shape 42"/>
          <p:cNvSpPr txBox="1"/>
          <p:nvPr>
            <p:ph idx="2" type="body"/>
          </p:nvPr>
        </p:nvSpPr>
        <p:spPr>
          <a:xfrm>
            <a:off y="2174875" x="457200"/>
            <a:ext cy="3951287" cx="4040187"/>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 name="Shape 43"/>
          <p:cNvSpPr txBox="1"/>
          <p:nvPr>
            <p:ph idx="3" type="body"/>
          </p:nvPr>
        </p:nvSpPr>
        <p:spPr>
          <a:xfrm>
            <a:off y="1535112" x="4645025"/>
            <a:ext cy="639762" cx="4041774"/>
          </a:xfrm>
          <a:prstGeom prst="rect">
            <a:avLst/>
          </a:prstGeom>
          <a:noFill/>
          <a:ln>
            <a:noFill/>
          </a:ln>
        </p:spPr>
        <p:txBody>
          <a:bodyPr bIns="91425" rIns="91425" lIns="91425" tIns="91425" anchor="b"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44" name="Shape 44"/>
          <p:cNvSpPr txBox="1"/>
          <p:nvPr>
            <p:ph idx="4" type="body"/>
          </p:nvPr>
        </p:nvSpPr>
        <p:spPr>
          <a:xfrm>
            <a:off y="2174875" x="4645025"/>
            <a:ext cy="3951287" cx="4041774"/>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5" name="Shape 45"/>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6" name="Shape 46"/>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47" name="Shape 47"/>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Bare tittel">
    <p:spTree>
      <p:nvGrpSpPr>
        <p:cNvPr id="48" name="Shape 48"/>
        <p:cNvGrpSpPr/>
        <p:nvPr/>
      </p:nvGrpSpPr>
      <p:grpSpPr>
        <a:xfrm>
          <a:off y="0" x="0"/>
          <a:ext cy="0" cx="0"/>
          <a:chOff y="0" x="0"/>
          <a:chExt cy="0" cx="0"/>
        </a:xfrm>
      </p:grpSpPr>
      <p:sp>
        <p:nvSpPr>
          <p:cNvPr id="49" name="Shape 49"/>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 name="Shape 50"/>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1" name="Shape 51"/>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2" name="Shape 52"/>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Tomt">
    <p:spTree>
      <p:nvGrpSpPr>
        <p:cNvPr id="53" name="Shape 53"/>
        <p:cNvGrpSpPr/>
        <p:nvPr/>
      </p:nvGrpSpPr>
      <p:grpSpPr>
        <a:xfrm>
          <a:off y="0" x="0"/>
          <a:ext cy="0" cx="0"/>
          <a:chOff y="0" x="0"/>
          <a:chExt cy="0" cx="0"/>
        </a:xfrm>
      </p:grpSpPr>
      <p:sp>
        <p:nvSpPr>
          <p:cNvPr id="54" name="Shape 54"/>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5" name="Shape 55"/>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56" name="Shape 56"/>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Innhold med tekst">
    <p:spTree>
      <p:nvGrpSpPr>
        <p:cNvPr id="57" name="Shape 57"/>
        <p:cNvGrpSpPr/>
        <p:nvPr/>
      </p:nvGrpSpPr>
      <p:grpSpPr>
        <a:xfrm>
          <a:off y="0" x="0"/>
          <a:ext cy="0" cx="0"/>
          <a:chOff y="0" x="0"/>
          <a:chExt cy="0" cx="0"/>
        </a:xfrm>
      </p:grpSpPr>
      <p:sp>
        <p:nvSpPr>
          <p:cNvPr id="58" name="Shape 58"/>
          <p:cNvSpPr txBox="1"/>
          <p:nvPr>
            <p:ph type="title"/>
          </p:nvPr>
        </p:nvSpPr>
        <p:spPr>
          <a:xfrm>
            <a:off y="273050" x="457200"/>
            <a:ext cy="1162049" cx="3008313"/>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 name="Shape 59"/>
          <p:cNvSpPr txBox="1"/>
          <p:nvPr>
            <p:ph idx="1" type="body"/>
          </p:nvPr>
        </p:nvSpPr>
        <p:spPr>
          <a:xfrm>
            <a:off y="273050" x="3575050"/>
            <a:ext cy="5853112" cx="5111750"/>
          </a:xfrm>
          <a:prstGeom prst="rect">
            <a:avLst/>
          </a:prstGeom>
          <a:noFill/>
          <a:ln>
            <a:noFill/>
          </a:ln>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 name="Shape 60"/>
          <p:cNvSpPr txBox="1"/>
          <p:nvPr>
            <p:ph idx="2" type="body"/>
          </p:nvPr>
        </p:nvSpPr>
        <p:spPr>
          <a:xfrm>
            <a:off y="1435100" x="457200"/>
            <a:ext cy="4691063" cx="3008313"/>
          </a:xfrm>
          <a:prstGeom prst="rect">
            <a:avLst/>
          </a:prstGeom>
          <a:noFill/>
          <a:ln>
            <a:noFill/>
          </a:ln>
        </p:spPr>
        <p:txBody>
          <a:bodyPr bIns="91425" rIns="91425" lIns="91425" tIns="91425" anchor="t"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61" name="Shape 61"/>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2" name="Shape 62"/>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3" name="Shape 63"/>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Bilde med tekst">
    <p:spTree>
      <p:nvGrpSpPr>
        <p:cNvPr id="64" name="Shape 64"/>
        <p:cNvGrpSpPr/>
        <p:nvPr/>
      </p:nvGrpSpPr>
      <p:grpSpPr>
        <a:xfrm>
          <a:off y="0" x="0"/>
          <a:ext cy="0" cx="0"/>
          <a:chOff y="0" x="0"/>
          <a:chExt cy="0" cx="0"/>
        </a:xfrm>
      </p:grpSpPr>
      <p:sp>
        <p:nvSpPr>
          <p:cNvPr id="65" name="Shape 65"/>
          <p:cNvSpPr txBox="1"/>
          <p:nvPr>
            <p:ph type="title"/>
          </p:nvPr>
        </p:nvSpPr>
        <p:spPr>
          <a:xfrm>
            <a:off y="4800600" x="1792288"/>
            <a:ext cy="566737" cx="5486399"/>
          </a:xfrm>
          <a:prstGeom prst="rect">
            <a:avLst/>
          </a:prstGeom>
          <a:noFill/>
          <a:ln>
            <a:noFill/>
          </a:ln>
        </p:spPr>
        <p:txBody>
          <a:bodyPr bIns="91425" rIns="91425" lIns="91425" t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 name="Shape 66"/>
          <p:cNvSpPr/>
          <p:nvPr>
            <p:ph idx="2" type="pic"/>
          </p:nvPr>
        </p:nvSpPr>
        <p:spPr>
          <a:xfrm>
            <a:off y="612775" x="1792288"/>
            <a:ext cy="4114800" cx="5486399"/>
          </a:xfrm>
          <a:prstGeom prst="rect">
            <a:avLst/>
          </a:prstGeom>
          <a:noFill/>
          <a:ln>
            <a:noFill/>
          </a:ln>
        </p:spPr>
      </p:sp>
      <p:sp>
        <p:nvSpPr>
          <p:cNvPr id="67" name="Shape 67"/>
          <p:cNvSpPr txBox="1"/>
          <p:nvPr>
            <p:ph idx="1" type="body"/>
          </p:nvPr>
        </p:nvSpPr>
        <p:spPr>
          <a:xfrm>
            <a:off y="5367337" x="1792288"/>
            <a:ext cy="804861" cx="5486399"/>
          </a:xfrm>
          <a:prstGeom prst="rect">
            <a:avLst/>
          </a:prstGeom>
          <a:noFill/>
          <a:ln>
            <a:noFill/>
          </a:ln>
        </p:spPr>
        <p:txBody>
          <a:bodyPr bIns="91425" rIns="91425" lIns="91425" tIns="91425" anchor="t" anchorCtr="0"/>
          <a:lstStyle>
            <a:lvl1pPr rtl="0" indent="0" marL="0">
              <a:spcBef>
                <a:spcPts val="0"/>
              </a:spcBef>
              <a:buFont typeface="Calibri"/>
              <a:buNone/>
              <a:defRPr/>
            </a:lvl1pPr>
            <a:lvl2pPr rtl="0" indent="0" marL="457200">
              <a:spcBef>
                <a:spcPts val="0"/>
              </a:spcBef>
              <a:buFont typeface="Calibri"/>
              <a:buNone/>
              <a:defRPr/>
            </a:lvl2pPr>
            <a:lvl3pPr rtl="0" indent="0" marL="914400">
              <a:spcBef>
                <a:spcPts val="0"/>
              </a:spcBef>
              <a:buFont typeface="Calibri"/>
              <a:buNone/>
              <a:defRPr/>
            </a:lvl3pPr>
            <a:lvl4pPr rtl="0" indent="0" marL="1371600">
              <a:spcBef>
                <a:spcPts val="0"/>
              </a:spcBef>
              <a:buFont typeface="Calibri"/>
              <a:buNone/>
              <a:defRPr/>
            </a:lvl4pPr>
            <a:lvl5pPr rtl="0" indent="0" marL="1828800">
              <a:spcBef>
                <a:spcPts val="0"/>
              </a:spcBef>
              <a:buFont typeface="Calibri"/>
              <a:buNone/>
              <a:defRPr/>
            </a:lvl5pPr>
            <a:lvl6pPr rtl="0" indent="0" marL="2286000">
              <a:spcBef>
                <a:spcPts val="0"/>
              </a:spcBef>
              <a:buFont typeface="Calibri"/>
              <a:buNone/>
              <a:defRPr/>
            </a:lvl6pPr>
            <a:lvl7pPr rtl="0" indent="0" marL="2743200">
              <a:spcBef>
                <a:spcPts val="0"/>
              </a:spcBef>
              <a:buFont typeface="Calibri"/>
              <a:buNone/>
              <a:defRPr/>
            </a:lvl7pPr>
            <a:lvl8pPr rtl="0" indent="0" marL="3200400">
              <a:spcBef>
                <a:spcPts val="0"/>
              </a:spcBef>
              <a:buFont typeface="Calibri"/>
              <a:buNone/>
              <a:defRPr/>
            </a:lvl8pPr>
            <a:lvl9pPr rtl="0" indent="0" marL="3657600">
              <a:spcBef>
                <a:spcPts val="0"/>
              </a:spcBef>
              <a:buFont typeface="Calibri"/>
              <a:buNone/>
              <a:defRPr/>
            </a:lvl9pPr>
          </a:lstStyle>
          <a:p/>
        </p:txBody>
      </p:sp>
      <p:sp>
        <p:nvSpPr>
          <p:cNvPr id="68" name="Shape 68"/>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69" name="Shape 69"/>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70" name="Shape 70"/>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1.xml" Type="http://schemas.openxmlformats.org/officeDocument/2006/relationships/theme" Id="rId12"/><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10.xml" Type="http://schemas.openxmlformats.org/officeDocument/2006/relationships/slideLayout" Id="rId10"/><Relationship Target="../slideLayouts/slideLayout4.xml" Type="http://schemas.openxmlformats.org/officeDocument/2006/relationships/slideLayout" Id="rId4"/><Relationship Target="../slideLayouts/slideLayout11.xml" Type="http://schemas.openxmlformats.org/officeDocument/2006/relationships/slideLayout" Id="rId11"/><Relationship Target="../slideLayouts/slideLayout3.xml" Type="http://schemas.openxmlformats.org/officeDocument/2006/relationships/slideLayout" Id="rId3"/><Relationship Target="../slideLayouts/slideLayout9.xml" Type="http://schemas.openxmlformats.org/officeDocument/2006/relationships/slideLayout" Id="rId9"/><Relationship Target="../slideLayouts/slideLayout6.xml" Type="http://schemas.openxmlformats.org/officeDocument/2006/relationships/slideLayout" Id="rId6"/><Relationship Target="../slideLayouts/slideLayout5.xml" Type="http://schemas.openxmlformats.org/officeDocument/2006/relationships/slideLayout" Id="rId5"/><Relationship Target="../slideLayouts/slideLayout8.xml" Type="http://schemas.openxmlformats.org/officeDocument/2006/relationships/slideLayout"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y="0" x="0"/>
          <a:ext cy="0" cx="0"/>
          <a:chOff y="0" x="0"/>
          <a:chExt cy="0" cx="0"/>
        </a:xfrm>
      </p:grpSpPr>
      <p:sp>
        <p:nvSpPr>
          <p:cNvPr id="9" name="Shape 9"/>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ctr" rtl="0" marR="0" indent="0" marL="0">
              <a:spcBef>
                <a:spcPts val="0"/>
              </a:spcBef>
              <a:buClr>
                <a:schemeClr val="dk1"/>
              </a:buClr>
              <a:buFont typeface="Calibri"/>
              <a:buNone/>
              <a:defRPr/>
            </a:lvl1pPr>
            <a:lvl2pPr algn="l" rtl="0" marR="0" indent="0" marL="0">
              <a:spcBef>
                <a:spcPts val="0"/>
              </a:spcBef>
              <a:defRPr/>
            </a:lvl2pPr>
            <a:lvl3pPr algn="l" rtl="0" marR="0" indent="0" marL="0">
              <a:spcBef>
                <a:spcPts val="0"/>
              </a:spcBef>
              <a:defRPr/>
            </a:lvl3pPr>
            <a:lvl4pPr algn="l" rtl="0" marR="0" indent="0" marL="0">
              <a:spcBef>
                <a:spcPts val="0"/>
              </a:spcBef>
              <a:defRPr/>
            </a:lvl4pPr>
            <a:lvl5pPr algn="l" rtl="0" marR="0" indent="0" marL="0">
              <a:spcBef>
                <a:spcPts val="0"/>
              </a:spcBef>
              <a:defRPr/>
            </a:lvl5pPr>
            <a:lvl6pPr algn="l" rtl="0" marR="0" indent="0" marL="0">
              <a:spcBef>
                <a:spcPts val="0"/>
              </a:spcBef>
              <a:defRPr/>
            </a:lvl6pPr>
            <a:lvl7pPr algn="l" rtl="0" marR="0" indent="0" marL="0">
              <a:spcBef>
                <a:spcPts val="0"/>
              </a:spcBef>
              <a:defRPr/>
            </a:lvl7pPr>
            <a:lvl8pPr algn="l" rtl="0" marR="0" indent="0" marL="0">
              <a:spcBef>
                <a:spcPts val="0"/>
              </a:spcBef>
              <a:defRPr/>
            </a:lvl8pPr>
            <a:lvl9pPr algn="l" rtl="0" marR="0" indent="0" marL="0">
              <a:spcBef>
                <a:spcPts val="0"/>
              </a:spcBef>
              <a:defRPr/>
            </a:lvl9pPr>
          </a:lstStyle>
          <a:p/>
        </p:txBody>
      </p:sp>
      <p:sp>
        <p:nvSpPr>
          <p:cNvPr id="10" name="Shape 10"/>
          <p:cNvSpPr txBox="1"/>
          <p:nvPr>
            <p:ph idx="1" type="body"/>
          </p:nvPr>
        </p:nvSpPr>
        <p:spPr>
          <a:xfrm>
            <a:off y="1600200" x="457200"/>
            <a:ext cy="4525963" cx="8229600"/>
          </a:xfrm>
          <a:prstGeom prst="rect">
            <a:avLst/>
          </a:prstGeom>
          <a:noFill/>
          <a:ln>
            <a:noFill/>
          </a:ln>
        </p:spPr>
        <p:txBody>
          <a:bodyPr bIns="91425" rIns="91425" lIns="91425" tIns="91425" anchor="t" anchorCtr="0"/>
          <a:lstStyle>
            <a:lvl1pPr algn="l" rtl="0" marR="0" indent="-139700" marL="342900">
              <a:spcBef>
                <a:spcPts val="640"/>
              </a:spcBef>
              <a:buClr>
                <a:schemeClr val="dk1"/>
              </a:buClr>
              <a:buFont typeface="Calibri"/>
              <a:buChar char="•"/>
              <a:defRPr/>
            </a:lvl1pPr>
            <a:lvl2pPr algn="l" rtl="0" marR="0" indent="-107950" marL="742950">
              <a:spcBef>
                <a:spcPts val="560"/>
              </a:spcBef>
              <a:buClr>
                <a:schemeClr val="dk1"/>
              </a:buClr>
              <a:buFont typeface="Calibri"/>
              <a:buChar char="–"/>
              <a:defRPr/>
            </a:lvl2pPr>
            <a:lvl3pPr algn="l" rtl="0" marR="0" indent="-76200" marL="1143000">
              <a:spcBef>
                <a:spcPts val="480"/>
              </a:spcBef>
              <a:buClr>
                <a:schemeClr val="dk1"/>
              </a:buClr>
              <a:buFont typeface="Calibri"/>
              <a:buChar char="•"/>
              <a:defRPr/>
            </a:lvl3pPr>
            <a:lvl4pPr algn="l" rtl="0" marR="0" indent="-101600" marL="1600200">
              <a:spcBef>
                <a:spcPts val="400"/>
              </a:spcBef>
              <a:buClr>
                <a:schemeClr val="dk1"/>
              </a:buClr>
              <a:buFont typeface="Calibri"/>
              <a:buChar char="–"/>
              <a:defRPr/>
            </a:lvl4pPr>
            <a:lvl5pPr algn="l" rtl="0" marR="0" indent="-101600" marL="2057400">
              <a:spcBef>
                <a:spcPts val="400"/>
              </a:spcBef>
              <a:buClr>
                <a:schemeClr val="dk1"/>
              </a:buClr>
              <a:buFont typeface="Calibri"/>
              <a:buChar char="»"/>
              <a:defRPr/>
            </a:lvl5pPr>
            <a:lvl6pPr algn="l" rtl="0" marR="0" indent="-101600" marL="2514600">
              <a:spcBef>
                <a:spcPts val="400"/>
              </a:spcBef>
              <a:buClr>
                <a:schemeClr val="dk1"/>
              </a:buClr>
              <a:buFont typeface="Calibri"/>
              <a:buChar char="•"/>
              <a:defRPr/>
            </a:lvl6pPr>
            <a:lvl7pPr algn="l" rtl="0" marR="0" indent="-101600" marL="2971800">
              <a:spcBef>
                <a:spcPts val="400"/>
              </a:spcBef>
              <a:buClr>
                <a:schemeClr val="dk1"/>
              </a:buClr>
              <a:buFont typeface="Calibri"/>
              <a:buChar char="•"/>
              <a:defRPr/>
            </a:lvl7pPr>
            <a:lvl8pPr algn="l" rtl="0" marR="0" indent="-101600" marL="3429000">
              <a:spcBef>
                <a:spcPts val="400"/>
              </a:spcBef>
              <a:buClr>
                <a:schemeClr val="dk1"/>
              </a:buClr>
              <a:buFont typeface="Calibri"/>
              <a:buChar char="•"/>
              <a:defRPr/>
            </a:lvl8pPr>
            <a:lvl9pPr algn="l" rtl="0" marR="0" indent="-101600" marL="3886200">
              <a:spcBef>
                <a:spcPts val="400"/>
              </a:spcBef>
              <a:buClr>
                <a:schemeClr val="dk1"/>
              </a:buClr>
              <a:buFont typeface="Calibri"/>
              <a:buChar char="•"/>
              <a:defRPr/>
            </a:lvl9pPr>
          </a:lstStyle>
          <a:p/>
        </p:txBody>
      </p:sp>
      <p:sp>
        <p:nvSpPr>
          <p:cNvPr id="11" name="Shape 11"/>
          <p:cNvSpPr txBox="1"/>
          <p:nvPr>
            <p:ph idx="10" type="dt"/>
          </p:nvPr>
        </p:nvSpPr>
        <p:spPr>
          <a:xfrm>
            <a:off y="6356350" x="457200"/>
            <a:ext cy="365125" cx="2133599"/>
          </a:xfrm>
          <a:prstGeom prst="rect">
            <a:avLst/>
          </a:prstGeom>
          <a:noFill/>
          <a:ln>
            <a:noFill/>
          </a:ln>
        </p:spPr>
        <p:txBody>
          <a:bodyPr bIns="91425" rIns="91425" lIns="91425" tIns="91425" anchor="ctr" anchorCtr="0"/>
          <a:lstStyle>
            <a:lvl1pPr algn="l"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2" name="Shape 12"/>
          <p:cNvSpPr txBox="1"/>
          <p:nvPr>
            <p:ph idx="11" type="ftr"/>
          </p:nvPr>
        </p:nvSpPr>
        <p:spPr>
          <a:xfrm>
            <a:off y="6356350" x="3124200"/>
            <a:ext cy="365125" cx="2895600"/>
          </a:xfrm>
          <a:prstGeom prst="rect">
            <a:avLst/>
          </a:prstGeom>
          <a:noFill/>
          <a:ln>
            <a:noFill/>
          </a:ln>
        </p:spPr>
        <p:txBody>
          <a:bodyPr bIns="91425" rIns="91425" lIns="91425" tIns="91425" anchor="ctr" anchorCtr="0"/>
          <a:lstStyle>
            <a:lvl1pPr algn="ct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
        <p:nvSpPr>
          <p:cNvPr id="13" name="Shape 13"/>
          <p:cNvSpPr txBox="1"/>
          <p:nvPr>
            <p:ph idx="12" type="sldNum"/>
          </p:nvPr>
        </p:nvSpPr>
        <p:spPr>
          <a:xfrm>
            <a:off y="6356350" x="6553200"/>
            <a:ext cy="365125" cx="2133599"/>
          </a:xfrm>
          <a:prstGeom prst="rect">
            <a:avLst/>
          </a:prstGeom>
          <a:noFill/>
          <a:ln>
            <a:noFill/>
          </a:ln>
        </p:spPr>
        <p:txBody>
          <a:bodyPr bIns="91425" rIns="91425" lIns="91425" tIns="91425" anchor="ctr" anchorCtr="0"/>
          <a:lstStyle>
            <a:lvl1pPr algn="r" rtl="0" marR="0" indent="0" marL="0">
              <a:spcBef>
                <a:spcPts val="0"/>
              </a:spcBef>
              <a:defRPr/>
            </a:lvl1pPr>
            <a:lvl2pPr algn="l" rtl="0" marR="0" indent="0" marL="457200">
              <a:spcBef>
                <a:spcPts val="0"/>
              </a:spcBef>
              <a:defRPr/>
            </a:lvl2pPr>
            <a:lvl3pPr algn="l" rtl="0" marR="0" indent="0" marL="914400">
              <a:spcBef>
                <a:spcPts val="0"/>
              </a:spcBef>
              <a:defRPr/>
            </a:lvl3pPr>
            <a:lvl4pPr algn="l" rtl="0" marR="0" indent="0" marL="1371600">
              <a:spcBef>
                <a:spcPts val="0"/>
              </a:spcBef>
              <a:defRPr/>
            </a:lvl4pPr>
            <a:lvl5pPr algn="l" rtl="0" marR="0" indent="0" marL="1828800">
              <a:spcBef>
                <a:spcPts val="0"/>
              </a:spcBef>
              <a:defRPr/>
            </a:lvl5pPr>
            <a:lvl6pPr algn="l" rtl="0" marR="0" indent="0" marL="2286000">
              <a:spcBef>
                <a:spcPts val="0"/>
              </a:spcBef>
              <a:defRPr/>
            </a:lvl6pPr>
            <a:lvl7pPr algn="l" rtl="0" marR="0" indent="0" marL="2743200">
              <a:spcBef>
                <a:spcPts val="0"/>
              </a:spcBef>
              <a:defRPr/>
            </a:lvl7pPr>
            <a:lvl8pPr algn="l" rtl="0" marR="0" indent="0" marL="3200400">
              <a:spcBef>
                <a:spcPts val="0"/>
              </a:spcBef>
              <a:defRPr/>
            </a:lvl8pPr>
            <a:lvl9pPr algn="l" rtl="0" marR="0" indent="0" marL="3657600">
              <a:spcBef>
                <a:spcPts val="0"/>
              </a:spcBef>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6.jpg" Type="http://schemas.openxmlformats.org/officeDocument/2006/relationships/image" Id="rId4"/><Relationship Target="../media/image07.png" Type="http://schemas.openxmlformats.org/officeDocument/2006/relationships/image" Id="rId3"/><Relationship Target="../media/image00.jpg" Type="http://schemas.openxmlformats.org/officeDocument/2006/relationships/image" Id="rId5"/></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4"/><Relationship Target="../media/image03.png" Type="http://schemas.openxmlformats.org/officeDocument/2006/relationships/image" Id="rId3"/><Relationship Target="../media/image02.png" Type="http://schemas.openxmlformats.org/officeDocument/2006/relationships/image"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http://jamesinnorway.net/2014/07/06/qgis-2-4-and-sosi/" Type="http://schemas.openxmlformats.org/officeDocument/2006/relationships/hyperlink" TargetMode="External"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http://trac.osgeo.org/osgeo4w/" Type="http://schemas.openxmlformats.org/officeDocument/2006/relationships/hyperlink" TargetMode="External" Id="rId4"/><Relationship Target="../media/image08.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12.pn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http://www.geonorge.no/geonetwork/srv/no/csw?SERVICE=CSW&amp;VERSION=2.0.2&amp;REQUEST=GetCapabilities" Type="http://schemas.openxmlformats.org/officeDocument/2006/relationships/hyperlink" TargetMode="External" Id="rId4"/><Relationship Target="http://geopython.github.io/MetaSearch/" Type="http://schemas.openxmlformats.org/officeDocument/2006/relationships/hyperlink" TargetMode="External"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4"/><Relationship Target="../media/image10.png" Type="http://schemas.openxmlformats.org/officeDocument/2006/relationships/image" Id="rId3"/><Relationship Target="http://www.geonorge.no/geonetwork/srv/no/csw?SERVICE=CSW&amp;VERSION=2.0.2&amp;REQUEST=GetCapabilities" Type="http://schemas.openxmlformats.org/officeDocument/2006/relationships/hyperlink" TargetMode="External" Id="rId5"/></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4"/><Relationship Target="../media/image16.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https://www.transifex.com/" Type="http://schemas.openxmlformats.org/officeDocument/2006/relationships/hyperlink" TargetMode="External"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https://www.transifex.com/organization/qgis/dashboard/qgis-documentation" Type="http://schemas.openxmlformats.org/officeDocument/2006/relationships/hyperlink" TargetMode="External" Id="rId4"/><Relationship Target="https://www.transifex.com/organization/qgis/dashboard/QGIS" Type="http://schemas.openxmlformats.org/officeDocument/2006/relationships/hyperlink" TargetMode="External" Id="rId3"/><Relationship Target="../media/image15.png" Type="http://schemas.openxmlformats.org/officeDocument/2006/relationships/image" Id="rId6"/><Relationship Target="https://www.transifex.com/organization/qgis/dashboard/qgis-website" Type="http://schemas.openxmlformats.org/officeDocument/2006/relationships/hyperlink" TargetMode="External" Id="rId5"/></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ailto:qgis-tr@lists.osgeo.org" Type="http://schemas.openxmlformats.org/officeDocument/2006/relationships/hyperlink" TargetMode="External" Id="rId4"/><Relationship Target="https://www.qgis.org/en/site/getinvolved/translate.html" Type="http://schemas.openxmlformats.org/officeDocument/2006/relationships/hyperlink" TargetMode="External" Id="rId3"/><Relationship Target="http://lists.osgeo.org/pipermail/qgis-tr/" Type="http://schemas.openxmlformats.org/officeDocument/2006/relationships/hyperlink" TargetMode="External" Id="rId5"/></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ailto:malenepe@gmail.com" Type="http://schemas.openxmlformats.org/officeDocument/2006/relationships/hyperlink" TargetMode="External" Id="rId4"/><Relationship Target="mailto:jamesstott1@gmail.com" Type="http://schemas.openxmlformats.org/officeDocument/2006/relationships/hyperlink" TargetMode="External" Id="rId3"/><Relationship Target="mailto:qgis-tr@lists.osgeo.org" Type="http://schemas.openxmlformats.org/officeDocument/2006/relationships/hyperlink" TargetMode="External" Id="rId5"/></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https://www.qgis.org/en/site/getinvolved/index.html" Type="http://schemas.openxmlformats.org/officeDocument/2006/relationships/hyperlink" TargetMode="External"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http://www.qgistutorials.com/en/" Type="http://schemas.openxmlformats.org/officeDocument/2006/relationships/hyperlink" TargetMode="External" Id="rId4"/><Relationship Target="http://docs.qgis.org/2.2/en/docs/training_manual/" Type="http://schemas.openxmlformats.org/officeDocument/2006/relationships/hyperlink" TargetMode="External" Id="rId3"/><Relationship Target="http://anitagraser.com/" Type="http://schemas.openxmlformats.org/officeDocument/2006/relationships/hyperlink" TargetMode="External" Id="rId6"/><Relationship Target="http://nathanw.net/" Type="http://schemas.openxmlformats.org/officeDocument/2006/relationships/hyperlink" TargetMode="External" Id="rId5"/><Relationship Target="http://jamesinnorway.net/" Type="http://schemas.openxmlformats.org/officeDocument/2006/relationships/hyperlink" TargetMode="External" Id="rId8"/><Relationship Target="http://nyalldawson.net/" Type="http://schemas.openxmlformats.org/officeDocument/2006/relationships/hyperlink" TargetMode="External" Id="rId7"/></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4.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18.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11.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http://www.avinet.no/" Type="http://schemas.openxmlformats.org/officeDocument/2006/relationships/hyperlink" TargetMode="External" Id="rId4"/><Relationship Target="http://www.temakart-rogaland.no/" Type="http://schemas.openxmlformats.org/officeDocument/2006/relationships/hyperlink" TargetMode="External"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4"/><Relationship Target="http://svn.osgeo.org/qgis/branches/Dataprovider_overhaul-branch/qgis/ChangeLog" Type="http://schemas.openxmlformats.org/officeDocument/2006/relationships/hyperlink" TargetMode="External" Id="rId3"/><Relationship Target="../media/image01.png" Type="http://schemas.openxmlformats.org/officeDocument/2006/relationships/image" Id="rId5"/></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y="0" x="0"/>
          <a:ext cy="0" cx="0"/>
          <a:chOff y="0" x="0"/>
          <a:chExt cy="0" cx="0"/>
        </a:xfrm>
      </p:grpSpPr>
      <p:sp>
        <p:nvSpPr>
          <p:cNvPr id="84" name="Shape 84"/>
          <p:cNvSpPr txBox="1"/>
          <p:nvPr>
            <p:ph type="ctrTitle"/>
          </p:nvPr>
        </p:nvSpPr>
        <p:spPr>
          <a:xfrm>
            <a:off y="2130425" x="685800"/>
            <a:ext cy="1470024" cx="77724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1" cap="none" baseline="0" sz="4400" lang="no-NO" i="0">
                <a:solidFill>
                  <a:schemeClr val="dk1"/>
                </a:solidFill>
                <a:latin typeface="Calibri"/>
                <a:ea typeface="Calibri"/>
                <a:cs typeface="Calibri"/>
                <a:sym typeface="Calibri"/>
              </a:rPr>
              <a:t>QGIS</a:t>
            </a:r>
            <a:br>
              <a:rPr strike="noStrike" u="none" b="1" cap="none" baseline="0" sz="4400" lang="no-NO" i="0">
                <a:solidFill>
                  <a:schemeClr val="dk1"/>
                </a:solidFill>
                <a:latin typeface="Calibri"/>
                <a:ea typeface="Calibri"/>
                <a:cs typeface="Calibri"/>
                <a:sym typeface="Calibri"/>
              </a:rPr>
            </a:br>
            <a:r>
              <a:rPr strike="noStrike" u="none" b="1" cap="none" baseline="0" sz="4400" lang="no-NO" i="0">
                <a:solidFill>
                  <a:schemeClr val="dk1"/>
                </a:solidFill>
                <a:latin typeface="Calibri"/>
                <a:ea typeface="Calibri"/>
                <a:cs typeface="Calibri"/>
                <a:sym typeface="Calibri"/>
              </a:rPr>
              <a:t>En liten introduksjon</a:t>
            </a:r>
          </a:p>
        </p:txBody>
      </p:sp>
      <p:sp>
        <p:nvSpPr>
          <p:cNvPr id="85" name="Shape 85"/>
          <p:cNvSpPr txBox="1"/>
          <p:nvPr>
            <p:ph idx="1" type="subTitle"/>
          </p:nvPr>
        </p:nvSpPr>
        <p:spPr>
          <a:xfrm>
            <a:off y="3886200" x="1115616"/>
            <a:ext cy="1752600" cx="6656784"/>
          </a:xfrm>
          <a:prstGeom prst="rect">
            <a:avLst/>
          </a:prstGeom>
          <a:noFill/>
          <a:ln>
            <a:noFill/>
          </a:ln>
        </p:spPr>
        <p:txBody>
          <a:bodyPr bIns="45700" rIns="91425" lIns="91425" tIns="45700" anchor="t" anchorCtr="0">
            <a:noAutofit/>
          </a:bodyPr>
          <a:lstStyle/>
          <a:p>
            <a:pPr algn="ctr" rtl="0" lvl="0" marR="0" indent="0" marL="0">
              <a:spcBef>
                <a:spcPts val="0"/>
              </a:spcBef>
              <a:buClr>
                <a:srgbClr val="888888"/>
              </a:buClr>
              <a:buSzPct val="25000"/>
              <a:buFont typeface="Calibri"/>
              <a:buNone/>
            </a:pPr>
            <a:r>
              <a:rPr strike="noStrike" u="none" b="0" cap="none" baseline="0" sz="2000" lang="no-NO" i="0">
                <a:solidFill>
                  <a:srgbClr val="888888"/>
                </a:solidFill>
                <a:latin typeface="Calibri"/>
                <a:ea typeface="Calibri"/>
                <a:cs typeface="Calibri"/>
                <a:sym typeface="Calibri"/>
              </a:rPr>
              <a:t>James Stott, GIS-koordinator i Fylkesmannen i Rogaland</a:t>
            </a:r>
          </a:p>
          <a:p>
            <a:pPr algn="ctr" rtl="0" lvl="0" marR="0" indent="0" marL="0">
              <a:spcBef>
                <a:spcPts val="400"/>
              </a:spcBef>
              <a:buClr>
                <a:srgbClr val="888888"/>
              </a:buClr>
              <a:buSzPct val="25000"/>
              <a:buFont typeface="Calibri"/>
              <a:buNone/>
            </a:pPr>
            <a:r>
              <a:rPr strike="noStrike" u="none" b="0" cap="none" baseline="0" sz="2000" lang="no-NO" i="0">
                <a:solidFill>
                  <a:srgbClr val="888888"/>
                </a:solidFill>
                <a:latin typeface="Calibri"/>
                <a:ea typeface="Calibri"/>
                <a:cs typeface="Calibri"/>
                <a:sym typeface="Calibri"/>
              </a:rPr>
              <a:t>Maléne Peterson, GIS-koordinator i Rogaland fylkeskommune</a:t>
            </a:r>
          </a:p>
        </p:txBody>
      </p:sp>
      <p:pic>
        <p:nvPicPr>
          <p:cNvPr id="86" name="Shape 86"/>
          <p:cNvPicPr preferRelativeResize="0"/>
          <p:nvPr/>
        </p:nvPicPr>
        <p:blipFill>
          <a:blip r:embed="rId3">
            <a:alphaModFix/>
          </a:blip>
          <a:stretch>
            <a:fillRect/>
          </a:stretch>
        </p:blipFill>
        <p:spPr>
          <a:xfrm>
            <a:off y="2218250" x="618966"/>
            <a:ext cy="1470025" cx="1467155"/>
          </a:xfrm>
          <a:prstGeom prst="rect">
            <a:avLst/>
          </a:prstGeom>
          <a:noFill/>
          <a:ln>
            <a:noFill/>
          </a:ln>
        </p:spPr>
      </p:pic>
      <p:pic>
        <p:nvPicPr>
          <p:cNvPr id="87" name="Shape 87"/>
          <p:cNvPicPr preferRelativeResize="0"/>
          <p:nvPr/>
        </p:nvPicPr>
        <p:blipFill>
          <a:blip r:embed="rId4">
            <a:alphaModFix/>
          </a:blip>
          <a:stretch>
            <a:fillRect/>
          </a:stretch>
        </p:blipFill>
        <p:spPr>
          <a:xfrm>
            <a:off y="4925800" x="1115637"/>
            <a:ext cy="1244950" cx="3420187"/>
          </a:xfrm>
          <a:prstGeom prst="rect">
            <a:avLst/>
          </a:prstGeom>
          <a:noFill/>
          <a:ln>
            <a:noFill/>
          </a:ln>
        </p:spPr>
      </p:pic>
      <p:pic>
        <p:nvPicPr>
          <p:cNvPr id="88" name="Shape 88"/>
          <p:cNvPicPr preferRelativeResize="0"/>
          <p:nvPr/>
        </p:nvPicPr>
        <p:blipFill>
          <a:blip r:embed="rId5">
            <a:alphaModFix/>
          </a:blip>
          <a:stretch>
            <a:fillRect/>
          </a:stretch>
        </p:blipFill>
        <p:spPr>
          <a:xfrm>
            <a:off y="4925797" x="6001825"/>
            <a:ext cy="1244949" cx="1770574"/>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y="0" x="0"/>
          <a:ext cy="0" cx="0"/>
          <a:chOff y="0" x="0"/>
          <a:chExt cy="0" cx="0"/>
        </a:xfrm>
      </p:grpSpPr>
      <p:sp>
        <p:nvSpPr>
          <p:cNvPr id="156" name="Shape 156"/>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sz="4400" lang="no-NO">
                <a:solidFill>
                  <a:srgbClr val="76923C"/>
                </a:solidFill>
                <a:latin typeface="Calibri"/>
                <a:ea typeface="Calibri"/>
                <a:cs typeface="Calibri"/>
                <a:sym typeface="Calibri"/>
              </a:rPr>
              <a:t>QGIS og PostGIS</a:t>
            </a:r>
          </a:p>
        </p:txBody>
      </p:sp>
      <p:pic>
        <p:nvPicPr>
          <p:cNvPr id="157" name="Shape 157"/>
          <p:cNvPicPr preferRelativeResize="0"/>
          <p:nvPr/>
        </p:nvPicPr>
        <p:blipFill>
          <a:blip r:embed="rId3">
            <a:alphaModFix/>
          </a:blip>
          <a:stretch>
            <a:fillRect/>
          </a:stretch>
        </p:blipFill>
        <p:spPr>
          <a:xfrm>
            <a:off y="1600200" x="457200"/>
            <a:ext cy="4039724" cx="4291725"/>
          </a:xfrm>
          <a:prstGeom prst="rect">
            <a:avLst/>
          </a:prstGeom>
          <a:noFill/>
          <a:ln>
            <a:noFill/>
          </a:ln>
        </p:spPr>
      </p:pic>
      <p:pic>
        <p:nvPicPr>
          <p:cNvPr id="158" name="Shape 158"/>
          <p:cNvPicPr preferRelativeResize="0"/>
          <p:nvPr/>
        </p:nvPicPr>
        <p:blipFill>
          <a:blip r:embed="rId4">
            <a:alphaModFix/>
          </a:blip>
          <a:stretch>
            <a:fillRect/>
          </a:stretch>
        </p:blipFill>
        <p:spPr>
          <a:xfrm>
            <a:off y="1600187" x="5372100"/>
            <a:ext cy="4772025" cx="3314700"/>
          </a:xfrm>
          <a:prstGeom prst="rect">
            <a:avLst/>
          </a:prstGeom>
          <a:noFill/>
          <a:ln>
            <a:noFill/>
          </a:ln>
        </p:spPr>
      </p:pic>
      <p:sp>
        <p:nvSpPr>
          <p:cNvPr id="159" name="Shape 159"/>
          <p:cNvSpPr/>
          <p:nvPr/>
        </p:nvSpPr>
        <p:spPr>
          <a:xfrm>
            <a:off y="2279426" x="1263051"/>
            <a:ext cy="245099" cx="759300"/>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pic>
        <p:nvPicPr>
          <p:cNvPr id="160" name="Shape 160"/>
          <p:cNvPicPr preferRelativeResize="0"/>
          <p:nvPr/>
        </p:nvPicPr>
        <p:blipFill rotWithShape="1">
          <a:blip r:embed="rId5">
            <a:alphaModFix/>
          </a:blip>
          <a:srcRect t="10873" b="0" r="0" l="0"/>
          <a:stretch/>
        </p:blipFill>
        <p:spPr>
          <a:xfrm>
            <a:off y="595874" x="457200"/>
            <a:ext cy="821775" cx="7593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y="0" x="0"/>
          <a:ext cy="0" cx="0"/>
          <a:chOff y="0" x="0"/>
          <a:chExt cy="0" cx="0"/>
        </a:xfrm>
      </p:grpSpPr>
      <p:sp>
        <p:nvSpPr>
          <p:cNvPr id="165" name="Shape 165"/>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og SOSI</a:t>
            </a:r>
          </a:p>
        </p:txBody>
      </p:sp>
      <p:sp>
        <p:nvSpPr>
          <p:cNvPr id="166" name="Shape 166"/>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30200" marL="342900">
              <a:spcBef>
                <a:spcPts val="0"/>
              </a:spcBef>
              <a:buClr>
                <a:schemeClr val="dk1"/>
              </a:buClr>
              <a:buSzPct val="100000"/>
              <a:buFont typeface="Calibri"/>
              <a:buChar char="•"/>
            </a:pPr>
            <a:r>
              <a:rPr strike="noStrike" u="none" b="0" cap="none" baseline="0" sz="3000" lang="no-NO" i="0">
                <a:solidFill>
                  <a:schemeClr val="dk1"/>
                </a:solidFill>
                <a:latin typeface="Calibri"/>
                <a:ea typeface="Calibri"/>
                <a:cs typeface="Calibri"/>
                <a:sym typeface="Calibri"/>
              </a:rPr>
              <a:t>GDAL/OGR har nå støtte for SOSI med bruk av Kartverket sitt fyba</a:t>
            </a:r>
            <a:r>
              <a:rPr sz="3000" lang="no-NO">
                <a:solidFill>
                  <a:schemeClr val="dk1"/>
                </a:solidFill>
                <a:latin typeface="Calibri"/>
                <a:ea typeface="Calibri"/>
                <a:cs typeface="Calibri"/>
                <a:sym typeface="Calibri"/>
              </a:rPr>
              <a:t>-</a:t>
            </a:r>
            <a:r>
              <a:rPr strike="noStrike" u="none" b="0" cap="none" baseline="0" sz="3000" lang="no-NO" i="0">
                <a:solidFill>
                  <a:schemeClr val="dk1"/>
                </a:solidFill>
                <a:latin typeface="Calibri"/>
                <a:ea typeface="Calibri"/>
                <a:cs typeface="Calibri"/>
                <a:sym typeface="Calibri"/>
              </a:rPr>
              <a:t>bibliotek.</a:t>
            </a:r>
          </a:p>
          <a:p>
            <a:pPr algn="l" rtl="0" lvl="0" marR="0" indent="-330200" marL="342900">
              <a:spcBef>
                <a:spcPts val="640"/>
              </a:spcBef>
              <a:buClr>
                <a:schemeClr val="dk1"/>
              </a:buClr>
              <a:buSzPct val="100000"/>
              <a:buFont typeface="Calibri"/>
              <a:buChar char="•"/>
            </a:pPr>
            <a:r>
              <a:rPr strike="noStrike" u="none" b="0" cap="none" baseline="0" sz="3000" lang="no-NO" i="0">
                <a:solidFill>
                  <a:schemeClr val="dk1"/>
                </a:solidFill>
                <a:latin typeface="Calibri"/>
                <a:ea typeface="Calibri"/>
                <a:cs typeface="Calibri"/>
                <a:sym typeface="Calibri"/>
              </a:rPr>
              <a:t>Det er mulig å installere QGIS på Windows med bruk av OSGeo4W med SOSI støtte ved bruk av gdal-s</a:t>
            </a:r>
            <a:r>
              <a:rPr sz="3000" lang="no-NO">
                <a:solidFill>
                  <a:schemeClr val="dk1"/>
                </a:solidFill>
                <a:latin typeface="Calibri"/>
                <a:ea typeface="Calibri"/>
                <a:cs typeface="Calibri"/>
                <a:sym typeface="Calibri"/>
              </a:rPr>
              <a:t>osi plugin</a:t>
            </a:r>
            <a:r>
              <a:rPr strike="noStrike" u="none" b="0" cap="none" baseline="0" sz="3000" lang="no-NO" i="0">
                <a:solidFill>
                  <a:schemeClr val="dk1"/>
                </a:solidFill>
                <a:latin typeface="Calibri"/>
                <a:ea typeface="Calibri"/>
                <a:cs typeface="Calibri"/>
                <a:sym typeface="Calibri"/>
              </a:rPr>
              <a:t>.</a:t>
            </a:r>
          </a:p>
          <a:p>
            <a:pPr algn="l" rtl="0" lvl="0" marR="0" indent="-330200" marL="342900">
              <a:spcBef>
                <a:spcPts val="640"/>
              </a:spcBef>
              <a:buClr>
                <a:schemeClr val="dk1"/>
              </a:buClr>
              <a:buSzPct val="100000"/>
              <a:buFont typeface="Calibri"/>
              <a:buChar char="•"/>
            </a:pPr>
            <a:r>
              <a:rPr strike="noStrike" u="none" b="0" cap="none" baseline="0" sz="3000" lang="no-NO" i="0">
                <a:solidFill>
                  <a:schemeClr val="dk1"/>
                </a:solidFill>
                <a:latin typeface="Calibri"/>
                <a:ea typeface="Calibri"/>
                <a:cs typeface="Calibri"/>
                <a:sym typeface="Calibri"/>
              </a:rPr>
              <a:t>Instruksjoner for Windows på:</a:t>
            </a:r>
          </a:p>
          <a:p>
            <a:pPr algn="l" rtl="0" lvl="1" marR="0" indent="-298450" marL="742950">
              <a:spcBef>
                <a:spcPts val="560"/>
              </a:spcBef>
              <a:buClr>
                <a:schemeClr val="dk1"/>
              </a:buClr>
              <a:buSzPct val="100000"/>
              <a:buFont typeface="Calibri"/>
              <a:buChar char="–"/>
            </a:pPr>
            <a:r>
              <a:rPr strike="noStrike" u="sng" b="0" cap="none" baseline="0" sz="3000" lang="no-NO" i="0">
                <a:solidFill>
                  <a:schemeClr val="hlink"/>
                </a:solidFill>
                <a:latin typeface="Calibri"/>
                <a:ea typeface="Calibri"/>
                <a:cs typeface="Calibri"/>
                <a:sym typeface="Calibri"/>
                <a:hlinkClick r:id="rId3"/>
              </a:rPr>
              <a:t>http://jamesinnorway.net/2014/07/06/qgis-2-4-and-sosi/</a:t>
            </a:r>
          </a:p>
          <a:p>
            <a:pPr algn="l" rtl="0" lvl="0" marR="0" indent="-330200" marL="342900">
              <a:spcBef>
                <a:spcPts val="640"/>
              </a:spcBef>
              <a:buClr>
                <a:schemeClr val="dk1"/>
              </a:buClr>
              <a:buSzPct val="100000"/>
              <a:buFont typeface="Calibri"/>
              <a:buChar char="•"/>
            </a:pPr>
            <a:r>
              <a:rPr strike="noStrike" u="none" b="0" cap="none" baseline="0" sz="3000" lang="no-NO" i="0">
                <a:solidFill>
                  <a:schemeClr val="dk1"/>
                </a:solidFill>
                <a:latin typeface="Calibri"/>
                <a:ea typeface="Calibri"/>
                <a:cs typeface="Calibri"/>
                <a:sym typeface="Calibri"/>
              </a:rPr>
              <a:t>Også mulig på OS X og Linux</a:t>
            </a:r>
          </a:p>
          <a:p>
            <a:pPr algn="l" rtl="0" lvl="1" marR="0" indent="0" marL="45720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y="0" x="0"/>
          <a:ext cy="0" cx="0"/>
          <a:chOff y="0" x="0"/>
          <a:chExt cy="0" cx="0"/>
        </a:xfrm>
      </p:grpSpPr>
      <p:sp>
        <p:nvSpPr>
          <p:cNvPr id="172" name="Shape 172"/>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z="4400" lang="no-NO">
                <a:solidFill>
                  <a:srgbClr val="76923C"/>
                </a:solidFill>
                <a:latin typeface="Calibri"/>
                <a:ea typeface="Calibri"/>
                <a:cs typeface="Calibri"/>
                <a:sym typeface="Calibri"/>
              </a:rPr>
              <a:t>QGIS og SOSI</a:t>
            </a:r>
          </a:p>
        </p:txBody>
      </p:sp>
      <p:pic>
        <p:nvPicPr>
          <p:cNvPr id="173" name="Shape 173"/>
          <p:cNvPicPr preferRelativeResize="0"/>
          <p:nvPr>
            <p:ph idx="1" type="body"/>
          </p:nvPr>
        </p:nvPicPr>
        <p:blipFill rotWithShape="1">
          <a:blip r:embed="rId3">
            <a:alphaModFix/>
          </a:blip>
          <a:srcRect t="0" b="0" r="0" l="0"/>
          <a:stretch/>
        </p:blipFill>
        <p:spPr>
          <a:xfrm>
            <a:off y="1371600" x="1405425"/>
            <a:ext cy="4526100" cx="6333000"/>
          </a:xfrm>
          <a:prstGeom prst="rect">
            <a:avLst/>
          </a:prstGeom>
          <a:noFill/>
          <a:ln>
            <a:noFill/>
          </a:ln>
        </p:spPr>
      </p:pic>
      <p:sp>
        <p:nvSpPr>
          <p:cNvPr id="174" name="Shape 174"/>
          <p:cNvSpPr/>
          <p:nvPr/>
        </p:nvSpPr>
        <p:spPr>
          <a:xfrm>
            <a:off y="4208512" x="3059832"/>
            <a:ext cy="288000" cx="936000"/>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sp>
        <p:nvSpPr>
          <p:cNvPr id="175" name="Shape 175"/>
          <p:cNvSpPr txBox="1"/>
          <p:nvPr/>
        </p:nvSpPr>
        <p:spPr>
          <a:xfrm>
            <a:off y="6038950" x="1405425"/>
            <a:ext cy="533399" cx="6333000"/>
          </a:xfrm>
          <a:prstGeom prst="rect">
            <a:avLst/>
          </a:prstGeom>
          <a:noFill/>
          <a:ln>
            <a:noFill/>
          </a:ln>
        </p:spPr>
        <p:txBody>
          <a:bodyPr bIns="91425" rIns="91425" lIns="91425" tIns="91425" anchor="t" anchorCtr="0">
            <a:noAutofit/>
          </a:bodyPr>
          <a:lstStyle/>
          <a:p>
            <a:pPr>
              <a:spcBef>
                <a:spcPts val="0"/>
              </a:spcBef>
              <a:buNone/>
            </a:pPr>
            <a:r>
              <a:rPr u="sng" lang="no-NO">
                <a:solidFill>
                  <a:schemeClr val="hlink"/>
                </a:solidFill>
                <a:hlinkClick r:id="rId4"/>
              </a:rPr>
              <a:t>http://trac.osgeo.org/osgeo4w/</a:t>
            </a:r>
            <a:r>
              <a:rPr lang="no-NO"/>
              <a:t> - fins 32 og 64 bit versjoner</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y="0" x="0"/>
          <a:ext cy="0" cx="0"/>
          <a:chOff y="0" x="0"/>
          <a:chExt cy="0" cx="0"/>
        </a:xfrm>
      </p:grpSpPr>
      <p:sp>
        <p:nvSpPr>
          <p:cNvPr id="181" name="Shape 181"/>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z="4400" lang="no-NO">
                <a:solidFill>
                  <a:srgbClr val="76923C"/>
                </a:solidFill>
                <a:latin typeface="Calibri"/>
                <a:ea typeface="Calibri"/>
                <a:cs typeface="Calibri"/>
                <a:sym typeface="Calibri"/>
              </a:rPr>
              <a:t>QGIS og SOSI</a:t>
            </a:r>
          </a:p>
        </p:txBody>
      </p:sp>
      <p:pic>
        <p:nvPicPr>
          <p:cNvPr id="182" name="Shape 182"/>
          <p:cNvPicPr preferRelativeResize="0"/>
          <p:nvPr>
            <p:ph idx="1" type="body"/>
          </p:nvPr>
        </p:nvPicPr>
        <p:blipFill rotWithShape="1">
          <a:blip r:embed="rId3">
            <a:alphaModFix/>
          </a:blip>
          <a:srcRect t="0" b="0" r="0" l="0"/>
          <a:stretch/>
        </p:blipFill>
        <p:spPr>
          <a:xfrm>
            <a:off y="1371600" x="1405425"/>
            <a:ext cy="4526100" cx="6333000"/>
          </a:xfrm>
          <a:prstGeom prst="rect">
            <a:avLst/>
          </a:prstGeom>
          <a:noFill/>
          <a:ln>
            <a:noFill/>
          </a:ln>
        </p:spPr>
      </p:pic>
      <p:sp>
        <p:nvSpPr>
          <p:cNvPr id="183" name="Shape 183"/>
          <p:cNvSpPr/>
          <p:nvPr/>
        </p:nvSpPr>
        <p:spPr>
          <a:xfrm>
            <a:off y="2048272" x="1547663"/>
            <a:ext cy="288000" cx="2016300"/>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sp>
        <p:nvSpPr>
          <p:cNvPr id="184" name="Shape 184"/>
          <p:cNvSpPr/>
          <p:nvPr/>
        </p:nvSpPr>
        <p:spPr>
          <a:xfrm>
            <a:off y="2763982" x="3059832"/>
            <a:ext cy="148499" cx="2592299"/>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y="0" x="0"/>
          <a:ext cy="0" cx="0"/>
          <a:chOff y="0" x="0"/>
          <a:chExt cy="0" cx="0"/>
        </a:xfrm>
      </p:grpSpPr>
      <p:sp>
        <p:nvSpPr>
          <p:cNvPr id="190" name="Shape 19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z="4400" lang="no-NO">
                <a:solidFill>
                  <a:srgbClr val="76923C"/>
                </a:solidFill>
                <a:latin typeface="Calibri"/>
                <a:ea typeface="Calibri"/>
                <a:cs typeface="Calibri"/>
                <a:sym typeface="Calibri"/>
              </a:rPr>
              <a:t>QGIS og SOSI</a:t>
            </a:r>
          </a:p>
        </p:txBody>
      </p:sp>
      <p:pic>
        <p:nvPicPr>
          <p:cNvPr id="191" name="Shape 191"/>
          <p:cNvPicPr preferRelativeResize="0"/>
          <p:nvPr>
            <p:ph idx="1" type="body"/>
          </p:nvPr>
        </p:nvPicPr>
        <p:blipFill rotWithShape="1">
          <a:blip r:embed="rId3">
            <a:alphaModFix/>
          </a:blip>
          <a:srcRect t="0" b="0" r="0" l="0"/>
          <a:stretch/>
        </p:blipFill>
        <p:spPr>
          <a:xfrm>
            <a:off y="1404391" x="1403648"/>
            <a:ext cy="4526100" cx="6333000"/>
          </a:xfrm>
          <a:prstGeom prst="rect">
            <a:avLst/>
          </a:prstGeom>
          <a:noFill/>
          <a:ln>
            <a:noFill/>
          </a:ln>
        </p:spPr>
      </p:pic>
      <p:sp>
        <p:nvSpPr>
          <p:cNvPr id="192" name="Shape 192"/>
          <p:cNvSpPr/>
          <p:nvPr/>
        </p:nvSpPr>
        <p:spPr>
          <a:xfrm>
            <a:off y="2052464" x="1835696"/>
            <a:ext cy="359999" cx="1728299"/>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sp>
        <p:nvSpPr>
          <p:cNvPr id="193" name="Shape 193"/>
          <p:cNvSpPr/>
          <p:nvPr/>
        </p:nvSpPr>
        <p:spPr>
          <a:xfrm>
            <a:off y="2700535" x="3059832"/>
            <a:ext cy="359999" cx="576000"/>
          </a:xfrm>
          <a:prstGeom prst="rect">
            <a:avLst/>
          </a:prstGeom>
          <a:noFill/>
          <a:ln w="9525" cap="flat">
            <a:solidFill>
              <a:srgbClr val="FF0000"/>
            </a:solidFill>
            <a:prstDash val="solid"/>
            <a:round/>
            <a:headEnd w="med" len="med" type="none"/>
            <a:tailEnd w="med" len="med" type="none"/>
          </a:ln>
        </p:spPr>
        <p:txBody>
          <a:bodyPr bIns="45700" rIns="91425" lIns="91425" tIns="45700" anchor="ctr" anchorCtr="0">
            <a:noAutofit/>
          </a:bodyPr>
          <a:lstStyle/>
          <a:p>
            <a:pPr algn="ctr" rtl="0" lvl="0" marR="0" indent="0" marL="0">
              <a:spcBef>
                <a:spcPts val="0"/>
              </a:spcBef>
              <a:buNone/>
            </a:pPr>
            <a:r>
              <a:t/>
            </a:r>
            <a:endParaRPr strike="noStrike" u="none" b="0" cap="none" baseline="0" sz="1800" i="0">
              <a:solidFill>
                <a:srgbClr val="FFFFFF"/>
              </a:solidFill>
              <a:latin typeface="Calibri"/>
              <a:ea typeface="Calibri"/>
              <a:cs typeface="Calibri"/>
              <a:sym typeface="Calibri"/>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y="0" x="0"/>
          <a:ext cy="0" cx="0"/>
          <a:chOff y="0" x="0"/>
          <a:chExt cy="0" cx="0"/>
        </a:xfrm>
      </p:grpSpPr>
      <p:sp>
        <p:nvSpPr>
          <p:cNvPr id="199" name="Shape 199"/>
          <p:cNvSpPr txBox="1"/>
          <p:nvPr>
            <p:ph type="title"/>
          </p:nvPr>
        </p:nvSpPr>
        <p:spPr>
          <a:xfrm>
            <a:off y="291587" x="457200"/>
            <a:ext cy="1143000" cx="8229600"/>
          </a:xfrm>
          <a:prstGeom prst="rect">
            <a:avLst/>
          </a:prstGeom>
          <a:noFill/>
          <a:ln>
            <a:noFill/>
          </a:ln>
        </p:spPr>
        <p:txBody>
          <a:bodyPr bIns="45700" rIns="91425" lIns="91425" tIns="45700" anchor="ctr" anchorCtr="0">
            <a:noAutofit/>
          </a:bodyPr>
          <a:lstStyle/>
          <a:p>
            <a:pPr algn="ctr" rtl="0" lvl="1" marR="0" indent="0" marL="0">
              <a:spcBef>
                <a:spcPts val="0"/>
              </a:spcBef>
              <a:buSzPct val="25000"/>
              <a:buNone/>
            </a:pPr>
            <a:r>
              <a:rPr strike="noStrike" u="none" b="0" cap="none" baseline="0" sz="3000" lang="no-NO" i="0">
                <a:solidFill>
                  <a:srgbClr val="76923C"/>
                </a:solidFill>
              </a:rPr>
              <a:t>QGIS og Metasøk-tillegg for Geonorge CSW</a:t>
            </a:r>
          </a:p>
        </p:txBody>
      </p:sp>
      <p:sp>
        <p:nvSpPr>
          <p:cNvPr id="200" name="Shape 200"/>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z="2800" lang="no-NO">
                <a:solidFill>
                  <a:schemeClr val="dk1"/>
                </a:solidFill>
                <a:latin typeface="Calibri"/>
                <a:ea typeface="Calibri"/>
                <a:cs typeface="Calibri"/>
                <a:sym typeface="Calibri"/>
              </a:rPr>
              <a:t>Core p</a:t>
            </a:r>
            <a:r>
              <a:rPr strike="noStrike" u="none" b="0" cap="none" baseline="0" sz="2800" lang="no-NO" i="0">
                <a:solidFill>
                  <a:schemeClr val="dk1"/>
                </a:solidFill>
                <a:latin typeface="Calibri"/>
                <a:ea typeface="Calibri"/>
                <a:cs typeface="Calibri"/>
                <a:sym typeface="Calibri"/>
              </a:rPr>
              <a:t>rogramtillegg til QGIS (fra </a:t>
            </a:r>
            <a:r>
              <a:rPr sz="2800" lang="no-NO">
                <a:solidFill>
                  <a:schemeClr val="dk1"/>
                </a:solidFill>
                <a:latin typeface="Calibri"/>
                <a:ea typeface="Calibri"/>
                <a:cs typeface="Calibri"/>
                <a:sym typeface="Calibri"/>
              </a:rPr>
              <a:t>v2,6)</a:t>
            </a:r>
          </a:p>
          <a:p>
            <a:pPr algn="l" rtl="0" lvl="0" marR="0" indent="-342900" marL="342900">
              <a:spcBef>
                <a:spcPts val="0"/>
              </a:spcBef>
              <a:buClr>
                <a:schemeClr val="dk1"/>
              </a:buClr>
              <a:buSzPct val="100000"/>
              <a:buFont typeface="Calibri"/>
              <a:buChar char="•"/>
            </a:pPr>
            <a:r>
              <a:rPr sz="2800" lang="no-NO">
                <a:solidFill>
                  <a:schemeClr val="dk1"/>
                </a:solidFill>
                <a:latin typeface="Calibri"/>
                <a:ea typeface="Calibri"/>
                <a:cs typeface="Calibri"/>
                <a:sym typeface="Calibri"/>
              </a:rPr>
              <a:t>Web &gt; MetaSearch &gt; MetaSearch</a:t>
            </a:r>
          </a:p>
          <a:p>
            <a:pPr algn="l" rtl="0" lvl="0" marR="0" indent="-342900" marL="342900">
              <a:spcBef>
                <a:spcPts val="560"/>
              </a:spcBef>
              <a:buClr>
                <a:schemeClr val="dk1"/>
              </a:buClr>
              <a:buSzPct val="100000"/>
              <a:buFont typeface="Calibri"/>
              <a:buChar char="•"/>
            </a:pPr>
            <a:r>
              <a:rPr strike="noStrike" u="sng" b="0" cap="none" baseline="0" sz="2800" lang="no-NO" i="0">
                <a:solidFill>
                  <a:schemeClr val="hlink"/>
                </a:solidFill>
                <a:latin typeface="Calibri"/>
                <a:ea typeface="Calibri"/>
                <a:cs typeface="Calibri"/>
                <a:sym typeface="Calibri"/>
                <a:hlinkClick r:id="rId3"/>
              </a:rPr>
              <a:t>http://geopython.github.io/MetaSearch/</a:t>
            </a:r>
          </a:p>
          <a:p>
            <a:pPr algn="l" rtl="0" lvl="0" marR="0" indent="-165100" marL="34290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1" marR="0" indent="-285750" marL="742950">
              <a:spcBef>
                <a:spcPts val="48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Legg til Geonorge sin CSW katalog</a:t>
            </a:r>
          </a:p>
          <a:p>
            <a:pPr algn="l" rtl="0" lvl="1" marR="0" indent="-285750" marL="742950">
              <a:spcBef>
                <a:spcPts val="320"/>
              </a:spcBef>
              <a:buClr>
                <a:schemeClr val="dk1"/>
              </a:buClr>
              <a:buSzPct val="100000"/>
              <a:buFont typeface="Calibri"/>
              <a:buChar char="–"/>
            </a:pPr>
            <a:r>
              <a:rPr strike="noStrike" u="sng" b="0" cap="none" baseline="0" sz="1600" lang="no-NO" i="0">
                <a:solidFill>
                  <a:schemeClr val="hlink"/>
                </a:solidFill>
                <a:latin typeface="Calibri"/>
                <a:ea typeface="Calibri"/>
                <a:cs typeface="Calibri"/>
                <a:sym typeface="Calibri"/>
                <a:hlinkClick r:id="rId4"/>
              </a:rPr>
              <a:t>http://www.geonorge.no/geonetwork/srv/no/csw?SERVICE=CSW&amp;VERSION=2.0.2&amp;REQUEST=GetCapabilities</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y="0" x="0"/>
          <a:ext cy="0" cx="0"/>
          <a:chOff y="0" x="0"/>
          <a:chExt cy="0" cx="0"/>
        </a:xfrm>
      </p:grpSpPr>
      <p:pic>
        <p:nvPicPr>
          <p:cNvPr id="206" name="Shape 206"/>
          <p:cNvPicPr preferRelativeResize="0"/>
          <p:nvPr/>
        </p:nvPicPr>
        <p:blipFill>
          <a:blip r:embed="rId3">
            <a:alphaModFix/>
          </a:blip>
          <a:stretch>
            <a:fillRect/>
          </a:stretch>
        </p:blipFill>
        <p:spPr>
          <a:xfrm>
            <a:off y="1179446" x="4712800"/>
            <a:ext cy="4499103" cx="4052424"/>
          </a:xfrm>
          <a:prstGeom prst="rect">
            <a:avLst/>
          </a:prstGeom>
          <a:noFill/>
          <a:ln>
            <a:noFill/>
          </a:ln>
        </p:spPr>
      </p:pic>
      <p:pic>
        <p:nvPicPr>
          <p:cNvPr id="207" name="Shape 207"/>
          <p:cNvPicPr preferRelativeResize="0"/>
          <p:nvPr/>
        </p:nvPicPr>
        <p:blipFill>
          <a:blip r:embed="rId4">
            <a:alphaModFix/>
          </a:blip>
          <a:stretch>
            <a:fillRect/>
          </a:stretch>
        </p:blipFill>
        <p:spPr>
          <a:xfrm>
            <a:off y="1223362" x="439425"/>
            <a:ext cy="4527274" cx="4052425"/>
          </a:xfrm>
          <a:prstGeom prst="rect">
            <a:avLst/>
          </a:prstGeom>
          <a:noFill/>
          <a:ln>
            <a:noFill/>
          </a:ln>
        </p:spPr>
      </p:pic>
      <p:sp>
        <p:nvSpPr>
          <p:cNvPr id="208" name="Shape 208"/>
          <p:cNvSpPr/>
          <p:nvPr/>
        </p:nvSpPr>
        <p:spPr>
          <a:xfrm>
            <a:off y="2061600" x="631100"/>
            <a:ext cy="252600" cx="799499"/>
          </a:xfrm>
          <a:prstGeom prst="rect">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09" name="Shape 209"/>
          <p:cNvSpPr/>
          <p:nvPr/>
        </p:nvSpPr>
        <p:spPr>
          <a:xfrm>
            <a:off y="3065975" x="1162175"/>
            <a:ext cy="468300" cx="2361599"/>
          </a:xfrm>
          <a:prstGeom prst="rect">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10" name="Shape 210"/>
          <p:cNvSpPr txBox="1"/>
          <p:nvPr/>
        </p:nvSpPr>
        <p:spPr>
          <a:xfrm>
            <a:off y="5900850" x="1217775"/>
            <a:ext cy="533399" cx="7091699"/>
          </a:xfrm>
          <a:prstGeom prst="rect">
            <a:avLst/>
          </a:prstGeom>
          <a:noFill/>
          <a:ln>
            <a:noFill/>
          </a:ln>
        </p:spPr>
        <p:txBody>
          <a:bodyPr bIns="91425" rIns="91425" lIns="91425" tIns="91425" anchor="t" anchorCtr="0">
            <a:noAutofit/>
          </a:bodyPr>
          <a:lstStyle/>
          <a:p>
            <a:pPr>
              <a:spcBef>
                <a:spcPts val="0"/>
              </a:spcBef>
              <a:buNone/>
            </a:pPr>
            <a:r>
              <a:rPr u="sng" sz="1600" lang="no-NO">
                <a:solidFill>
                  <a:schemeClr val="hlink"/>
                </a:solidFill>
                <a:latin typeface="Calibri"/>
                <a:ea typeface="Calibri"/>
                <a:cs typeface="Calibri"/>
                <a:sym typeface="Calibri"/>
                <a:hlinkClick r:id="rId5"/>
              </a:rPr>
              <a:t>http://www.geonorge.no/geonetwork/srv/no/csw?SERVICE=CSW&amp;VERSION=2.0.2&amp;REQUEST=GetCapabilities</a:t>
            </a:r>
          </a:p>
        </p:txBody>
      </p:sp>
      <p:sp>
        <p:nvSpPr>
          <p:cNvPr id="211" name="Shape 211"/>
          <p:cNvSpPr/>
          <p:nvPr/>
        </p:nvSpPr>
        <p:spPr>
          <a:xfrm>
            <a:off y="1759675" x="5249575"/>
            <a:ext cy="252600" cx="1110600"/>
          </a:xfrm>
          <a:prstGeom prst="rect">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12" name="Shape 212"/>
          <p:cNvSpPr/>
          <p:nvPr/>
        </p:nvSpPr>
        <p:spPr>
          <a:xfrm>
            <a:off y="2178500" x="4977650"/>
            <a:ext cy="252600" cx="1811399"/>
          </a:xfrm>
          <a:prstGeom prst="rect">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13" name="Shape 213"/>
          <p:cNvSpPr/>
          <p:nvPr/>
        </p:nvSpPr>
        <p:spPr>
          <a:xfrm>
            <a:off y="4975425" x="4977650"/>
            <a:ext cy="252600" cx="799499"/>
          </a:xfrm>
          <a:prstGeom prst="rect">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14" name="Shape 214"/>
          <p:cNvSpPr txBox="1"/>
          <p:nvPr>
            <p:ph type="title"/>
          </p:nvPr>
        </p:nvSpPr>
        <p:spPr>
          <a:xfrm>
            <a:off y="291587" x="457200"/>
            <a:ext cy="1143000" cx="8229600"/>
          </a:xfrm>
          <a:prstGeom prst="rect">
            <a:avLst/>
          </a:prstGeom>
          <a:noFill/>
          <a:ln>
            <a:noFill/>
          </a:ln>
        </p:spPr>
        <p:txBody>
          <a:bodyPr bIns="45700" rIns="91425" lIns="91425" tIns="45700" anchor="ctr" anchorCtr="0">
            <a:noAutofit/>
          </a:bodyPr>
          <a:lstStyle/>
          <a:p>
            <a:pPr algn="ctr" rtl="0" lvl="1" marR="0" indent="0" marL="0">
              <a:spcBef>
                <a:spcPts val="0"/>
              </a:spcBef>
              <a:buSzPct val="25000"/>
              <a:buNone/>
            </a:pPr>
            <a:r>
              <a:rPr strike="noStrike" u="none" b="0" cap="none" baseline="0" sz="3000" lang="no-NO" i="0">
                <a:solidFill>
                  <a:srgbClr val="76923C"/>
                </a:solidFill>
              </a:rPr>
              <a:t>QGIS og Metasøk-tillegg for Geonorge CSW</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y="0" x="0"/>
          <a:ext cy="0" cx="0"/>
          <a:chOff y="0" x="0"/>
          <a:chExt cy="0" cx="0"/>
        </a:xfrm>
      </p:grpSpPr>
      <p:sp>
        <p:nvSpPr>
          <p:cNvPr id="219" name="Shape 219"/>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Demo</a:t>
            </a:r>
          </a:p>
        </p:txBody>
      </p:sp>
      <p:sp>
        <p:nvSpPr>
          <p:cNvPr id="220" name="Shape 220"/>
          <p:cNvSpPr txBox="1"/>
          <p:nvPr>
            <p:ph idx="1" type="body"/>
          </p:nvPr>
        </p:nvSpPr>
        <p:spPr>
          <a:xfrm>
            <a:off y="1322025" x="457200"/>
            <a:ext cy="5120399" cx="8229600"/>
          </a:xfrm>
          <a:prstGeom prst="rect">
            <a:avLst/>
          </a:prstGeom>
          <a:noFill/>
          <a:ln>
            <a:noFill/>
          </a:ln>
        </p:spPr>
        <p:txBody>
          <a:bodyPr bIns="45700" rIns="91425" lIns="91425" tIns="45700" anchor="t" anchorCtr="0">
            <a:noAutofit/>
          </a:bodyPr>
          <a:lstStyle/>
          <a:p>
            <a:pPr rtl="0" lvl="0" indent="-381000" marL="457200">
              <a:lnSpc>
                <a:spcPct val="80000"/>
              </a:lnSpc>
              <a:spcBef>
                <a:spcPts val="590"/>
              </a:spcBef>
              <a:buClr>
                <a:schemeClr val="dk1"/>
              </a:buClr>
              <a:buSzPct val="100000"/>
              <a:buFont typeface="Calibri"/>
              <a:buChar char="•"/>
            </a:pPr>
            <a:r>
              <a:rPr sz="2400" lang="no-NO">
                <a:solidFill>
                  <a:schemeClr val="dk1"/>
                </a:solidFill>
                <a:latin typeface="Calibri"/>
                <a:ea typeface="Calibri"/>
                <a:cs typeface="Calibri"/>
                <a:sym typeface="Calibri"/>
              </a:rPr>
              <a:t>Vise formater</a:t>
            </a:r>
          </a:p>
          <a:p>
            <a:pPr rtl="0" lvl="0" indent="-381000" marL="457200">
              <a:lnSpc>
                <a:spcPct val="80000"/>
              </a:lnSpc>
              <a:spcBef>
                <a:spcPts val="590"/>
              </a:spcBef>
              <a:buClr>
                <a:schemeClr val="dk1"/>
              </a:buClr>
              <a:buSzPct val="100000"/>
              <a:buFont typeface="Calibri"/>
              <a:buChar char="•"/>
            </a:pPr>
            <a:r>
              <a:rPr sz="2400" lang="no-NO">
                <a:solidFill>
                  <a:schemeClr val="dk1"/>
                </a:solidFill>
                <a:latin typeface="Calibri"/>
                <a:ea typeface="Calibri"/>
                <a:cs typeface="Calibri"/>
                <a:sym typeface="Calibri"/>
              </a:rPr>
              <a:t>Åpne WMS-lag</a:t>
            </a:r>
          </a:p>
          <a:p>
            <a:pPr rtl="0" lvl="1">
              <a:lnSpc>
                <a:spcPct val="80000"/>
              </a:lnSpc>
              <a:spcBef>
                <a:spcPts val="520"/>
              </a:spcBef>
              <a:buSzPct val="108333"/>
              <a:buNone/>
            </a:pPr>
            <a:r>
              <a:rPr sz="2400" lang="no-NO">
                <a:solidFill>
                  <a:schemeClr val="dk1"/>
                </a:solidFill>
                <a:latin typeface="Calibri"/>
                <a:ea typeface="Calibri"/>
                <a:cs typeface="Calibri"/>
                <a:sym typeface="Calibri"/>
              </a:rPr>
              <a:t>Kartverket basisdata</a:t>
            </a:r>
          </a:p>
          <a:p>
            <a:pPr algn="l" rtl="0" lvl="0" marR="0" indent="-307975" marL="342900">
              <a:lnSpc>
                <a:spcPct val="80000"/>
              </a:lnSpc>
              <a:spcBef>
                <a:spcPts val="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PostGIS</a:t>
            </a:r>
            <a:r>
              <a:rPr sz="2400" lang="no-NO">
                <a:solidFill>
                  <a:schemeClr val="dk1"/>
                </a:solidFill>
                <a:latin typeface="Calibri"/>
                <a:ea typeface="Calibri"/>
                <a:cs typeface="Calibri"/>
                <a:sym typeface="Calibri"/>
              </a:rPr>
              <a:t> og DB styring</a:t>
            </a:r>
          </a:p>
          <a:p>
            <a:pPr algn="l" rtl="0" lvl="1" marR="0" indent="-273050" marL="742950">
              <a:lnSpc>
                <a:spcPct val="80000"/>
              </a:lnSpc>
              <a:spcBef>
                <a:spcPts val="520"/>
              </a:spcBef>
              <a:buClr>
                <a:schemeClr val="dk1"/>
              </a:buClr>
              <a:buSzPct val="100000"/>
              <a:buFont typeface="Calibri"/>
              <a:buChar char="–"/>
            </a:pPr>
            <a:r>
              <a:rPr sz="2400" lang="no-NO">
                <a:solidFill>
                  <a:schemeClr val="dk1"/>
                </a:solidFill>
                <a:latin typeface="Calibri"/>
                <a:ea typeface="Calibri"/>
                <a:cs typeface="Calibri"/>
                <a:sym typeface="Calibri"/>
              </a:rPr>
              <a:t>Riksantikvaren - E</a:t>
            </a:r>
            <a:r>
              <a:rPr strike="noStrike" u="none" b="0" cap="none" baseline="0" sz="2400" lang="no-NO" i="0">
                <a:solidFill>
                  <a:schemeClr val="dk1"/>
                </a:solidFill>
                <a:latin typeface="Calibri"/>
                <a:ea typeface="Calibri"/>
                <a:cs typeface="Calibri"/>
                <a:sym typeface="Calibri"/>
              </a:rPr>
              <a:t>nkeltminner</a:t>
            </a:r>
            <a:r>
              <a:rPr sz="2400" lang="no-NO">
                <a:solidFill>
                  <a:schemeClr val="dk1"/>
                </a:solidFill>
                <a:latin typeface="Calibri"/>
                <a:ea typeface="Calibri"/>
                <a:cs typeface="Calibri"/>
                <a:sym typeface="Calibri"/>
              </a:rPr>
              <a:t>; laste opp data</a:t>
            </a:r>
          </a:p>
          <a:p>
            <a:pPr algn="l" rtl="0" lvl="1" marR="0" indent="-273050" marL="742950">
              <a:lnSpc>
                <a:spcPct val="80000"/>
              </a:lnSpc>
              <a:spcBef>
                <a:spcPts val="520"/>
              </a:spcBef>
              <a:buClr>
                <a:schemeClr val="dk1"/>
              </a:buClr>
              <a:buSzPct val="100000"/>
              <a:buFont typeface="Calibri"/>
              <a:buChar char="–"/>
            </a:pPr>
            <a:r>
              <a:rPr sz="2400" lang="no-NO">
                <a:solidFill>
                  <a:schemeClr val="dk1"/>
                </a:solidFill>
                <a:latin typeface="Calibri"/>
                <a:ea typeface="Calibri"/>
                <a:cs typeface="Calibri"/>
                <a:sym typeface="Calibri"/>
              </a:rPr>
              <a:t>Redigering</a:t>
            </a:r>
          </a:p>
          <a:p>
            <a:pPr algn="l" rtl="0" lvl="1" marR="0" indent="-273050" marL="742950">
              <a:lnSpc>
                <a:spcPct val="80000"/>
              </a:lnSpc>
              <a:spcBef>
                <a:spcPts val="520"/>
              </a:spcBef>
              <a:buClr>
                <a:schemeClr val="dk1"/>
              </a:buClr>
              <a:buSzPct val="100000"/>
              <a:buFont typeface="Calibri"/>
              <a:buChar char="–"/>
            </a:pPr>
            <a:r>
              <a:rPr sz="2400" lang="no-NO">
                <a:solidFill>
                  <a:schemeClr val="dk1"/>
                </a:solidFill>
                <a:latin typeface="Calibri"/>
                <a:ea typeface="Calibri"/>
                <a:cs typeface="Calibri"/>
                <a:sym typeface="Calibri"/>
              </a:rPr>
              <a:t>S</a:t>
            </a:r>
            <a:r>
              <a:rPr strike="noStrike" u="none" b="0" cap="none" baseline="0" sz="2400" lang="no-NO" i="0">
                <a:solidFill>
                  <a:schemeClr val="dk1"/>
                </a:solidFill>
                <a:latin typeface="Calibri"/>
                <a:ea typeface="Calibri"/>
                <a:cs typeface="Calibri"/>
                <a:sym typeface="Calibri"/>
              </a:rPr>
              <a:t>pørring på lag</a:t>
            </a:r>
          </a:p>
          <a:p>
            <a:pPr algn="l" rtl="0" lvl="0" marR="0" indent="-307975" marL="34290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Åpne SOSI</a:t>
            </a:r>
            <a:r>
              <a:rPr sz="2400" lang="no-NO">
                <a:solidFill>
                  <a:schemeClr val="dk1"/>
                </a:solidFill>
                <a:latin typeface="Calibri"/>
                <a:ea typeface="Calibri"/>
                <a:cs typeface="Calibri"/>
                <a:sym typeface="Calibri"/>
              </a:rPr>
              <a:t>-</a:t>
            </a:r>
            <a:r>
              <a:rPr strike="noStrike" u="none" b="0" cap="none" baseline="0" sz="2400" lang="no-NO" i="0">
                <a:solidFill>
                  <a:schemeClr val="dk1"/>
                </a:solidFill>
                <a:latin typeface="Calibri"/>
                <a:ea typeface="Calibri"/>
                <a:cs typeface="Calibri"/>
                <a:sym typeface="Calibri"/>
              </a:rPr>
              <a:t>fil</a:t>
            </a:r>
          </a:p>
          <a:p>
            <a:pPr algn="l" rtl="0" lvl="1" marR="0" indent="-273050" marL="742950">
              <a:lnSpc>
                <a:spcPct val="80000"/>
              </a:lnSpc>
              <a:spcBef>
                <a:spcPts val="52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Naturvernområder</a:t>
            </a:r>
          </a:p>
          <a:p>
            <a:pPr algn="l" rtl="0" lvl="0" marR="0" indent="-307975" marL="34290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Metasøk CWS plugin – geonorge katalo</a:t>
            </a:r>
            <a:r>
              <a:rPr sz="2400" lang="no-NO">
                <a:solidFill>
                  <a:schemeClr val="dk1"/>
                </a:solidFill>
                <a:latin typeface="Calibri"/>
                <a:ea typeface="Calibri"/>
                <a:cs typeface="Calibri"/>
                <a:sym typeface="Calibri"/>
              </a:rPr>
              <a:t>g</a:t>
            </a:r>
          </a:p>
          <a:p>
            <a:pPr algn="l" rtl="0" lvl="0" marR="0" indent="-307975" marL="342900">
              <a:lnSpc>
                <a:spcPct val="80000"/>
              </a:lnSpc>
              <a:spcBef>
                <a:spcPts val="590"/>
              </a:spcBef>
              <a:buClr>
                <a:schemeClr val="dk1"/>
              </a:buClr>
              <a:buSzPct val="100000"/>
              <a:buFont typeface="Calibri"/>
              <a:buChar char="•"/>
            </a:pPr>
            <a:r>
              <a:rPr sz="2400" lang="no-NO">
                <a:solidFill>
                  <a:schemeClr val="dk1"/>
                </a:solidFill>
                <a:latin typeface="Calibri"/>
                <a:ea typeface="Calibri"/>
                <a:cs typeface="Calibri"/>
                <a:sym typeface="Calibri"/>
              </a:rPr>
              <a:t>Lage kart gjøres fra Prosjekt/Utskriftslayout</a:t>
            </a:r>
          </a:p>
          <a:p>
            <a:pPr algn="l" rtl="0" lvl="0" marR="0" indent="-307975" marL="342900">
              <a:lnSpc>
                <a:spcPct val="80000"/>
              </a:lnSpc>
              <a:spcBef>
                <a:spcPts val="590"/>
              </a:spcBef>
              <a:buClr>
                <a:schemeClr val="dk1"/>
              </a:buClr>
              <a:buSzPct val="100000"/>
              <a:buFont typeface="Calibri"/>
              <a:buChar char="•"/>
            </a:pPr>
            <a:r>
              <a:rPr sz="2400" lang="no-NO">
                <a:solidFill>
                  <a:schemeClr val="dk1"/>
                </a:solidFill>
                <a:latin typeface="Calibri"/>
                <a:ea typeface="Calibri"/>
                <a:cs typeface="Calibri"/>
                <a:sym typeface="Calibri"/>
              </a:rPr>
              <a:t>Programtillegg - noen eksempler</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y="0" x="0"/>
          <a:ext cy="0" cx="0"/>
          <a:chOff y="0" x="0"/>
          <a:chExt cy="0" cx="0"/>
        </a:xfrm>
      </p:grpSpPr>
      <p:sp>
        <p:nvSpPr>
          <p:cNvPr id="226" name="Shape 226"/>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sz="4400" lang="no-NO">
                <a:solidFill>
                  <a:srgbClr val="76923C"/>
                </a:solidFill>
                <a:latin typeface="Calibri"/>
                <a:ea typeface="Calibri"/>
                <a:cs typeface="Calibri"/>
                <a:sym typeface="Calibri"/>
              </a:rPr>
              <a:t>QGIS Demo - Qgis2threejs tillegg </a:t>
            </a:r>
          </a:p>
        </p:txBody>
      </p:sp>
      <p:pic>
        <p:nvPicPr>
          <p:cNvPr id="227" name="Shape 227"/>
          <p:cNvPicPr preferRelativeResize="0"/>
          <p:nvPr/>
        </p:nvPicPr>
        <p:blipFill>
          <a:blip r:embed="rId3">
            <a:alphaModFix/>
          </a:blip>
          <a:stretch>
            <a:fillRect/>
          </a:stretch>
        </p:blipFill>
        <p:spPr>
          <a:xfrm>
            <a:off y="1373925" x="457200"/>
            <a:ext cy="5082174" cx="8229598"/>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y="0" x="0"/>
          <a:ext cy="0" cx="0"/>
          <a:chOff y="0" x="0"/>
          <a:chExt cy="0" cx="0"/>
        </a:xfrm>
      </p:grpSpPr>
      <p:sp>
        <p:nvSpPr>
          <p:cNvPr id="232" name="Shape 232"/>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1" marR="0" indent="0" marL="0">
              <a:spcBef>
                <a:spcPts val="0"/>
              </a:spcBef>
              <a:buSzPct val="25000"/>
              <a:buNone/>
            </a:pPr>
            <a:r>
              <a:rPr strike="noStrike" u="none" b="0" cap="none" baseline="0" sz="3200" lang="no-NO" i="0">
                <a:solidFill>
                  <a:srgbClr val="76923C"/>
                </a:solidFill>
              </a:rPr>
              <a:t>Bruk/Erfaringer med QGIS i Rogaland</a:t>
            </a:r>
          </a:p>
        </p:txBody>
      </p:sp>
      <p:sp>
        <p:nvSpPr>
          <p:cNvPr id="233" name="Shape 233"/>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1" marR="0" indent="-285750" marL="742950">
              <a:lnSpc>
                <a:spcPct val="90000"/>
              </a:lnSpc>
              <a:spcBef>
                <a:spcPts val="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Data</a:t>
            </a:r>
            <a:r>
              <a:rPr sz="2800" lang="no-NO">
                <a:solidFill>
                  <a:schemeClr val="dk1"/>
                </a:solidFill>
                <a:latin typeface="Calibri"/>
                <a:ea typeface="Calibri"/>
                <a:cs typeface="Calibri"/>
                <a:sym typeface="Calibri"/>
              </a:rPr>
              <a:t>lasting til</a:t>
            </a:r>
            <a:r>
              <a:rPr strike="noStrike" u="none" b="0" cap="none" baseline="0" sz="2800" lang="no-NO" i="0">
                <a:solidFill>
                  <a:schemeClr val="dk1"/>
                </a:solidFill>
                <a:latin typeface="Calibri"/>
                <a:ea typeface="Calibri"/>
                <a:cs typeface="Calibri"/>
                <a:sym typeface="Calibri"/>
              </a:rPr>
              <a:t> PostGIS</a:t>
            </a:r>
          </a:p>
          <a:p>
            <a:pPr algn="l" rtl="0" lvl="2" marR="0" indent="-228600" marL="1143000">
              <a:lnSpc>
                <a:spcPct val="90000"/>
              </a:lnSpc>
              <a:spcBef>
                <a:spcPts val="480"/>
              </a:spcBef>
              <a:buClr>
                <a:schemeClr val="dk1"/>
              </a:buClr>
              <a:buSzPct val="100000"/>
              <a:buFont typeface="Calibri"/>
              <a:buChar char="•"/>
            </a:pPr>
            <a:r>
              <a:rPr sz="2400" lang="no-NO">
                <a:solidFill>
                  <a:schemeClr val="dk1"/>
                </a:solidFill>
                <a:latin typeface="Calibri"/>
                <a:ea typeface="Calibri"/>
                <a:cs typeface="Calibri"/>
                <a:sym typeface="Calibri"/>
              </a:rPr>
              <a:t>Bruk enten </a:t>
            </a:r>
            <a:r>
              <a:rPr strike="noStrike" u="none" b="0" cap="none" baseline="0" sz="2400" lang="no-NO" i="0">
                <a:solidFill>
                  <a:schemeClr val="dk1"/>
                </a:solidFill>
                <a:latin typeface="Calibri"/>
                <a:ea typeface="Calibri"/>
                <a:cs typeface="Calibri"/>
                <a:sym typeface="Calibri"/>
              </a:rPr>
              <a:t>DB</a:t>
            </a:r>
            <a:r>
              <a:rPr sz="2400" lang="no-NO">
                <a:solidFill>
                  <a:schemeClr val="dk1"/>
                </a:solidFill>
                <a:latin typeface="Calibri"/>
                <a:ea typeface="Calibri"/>
                <a:cs typeface="Calibri"/>
                <a:sym typeface="Calibri"/>
              </a:rPr>
              <a:t>-</a:t>
            </a:r>
            <a:r>
              <a:rPr strike="noStrike" u="none" b="0" cap="none" baseline="0" sz="2400" lang="no-NO" i="0">
                <a:solidFill>
                  <a:schemeClr val="dk1"/>
                </a:solidFill>
                <a:latin typeface="Calibri"/>
                <a:ea typeface="Calibri"/>
                <a:cs typeface="Calibri"/>
                <a:sym typeface="Calibri"/>
              </a:rPr>
              <a:t>Styring i QGIS (</a:t>
            </a:r>
            <a:r>
              <a:rPr sz="2400" lang="no-NO">
                <a:solidFill>
                  <a:schemeClr val="dk1"/>
                </a:solidFill>
                <a:latin typeface="Calibri"/>
                <a:ea typeface="Calibri"/>
                <a:cs typeface="Calibri"/>
                <a:sym typeface="Calibri"/>
              </a:rPr>
              <a:t>for lasting av enkeltdatasett</a:t>
            </a:r>
            <a:r>
              <a:rPr strike="noStrike" u="none" b="0" cap="none" baseline="0" sz="2400" lang="no-NO" i="0">
                <a:solidFill>
                  <a:schemeClr val="dk1"/>
                </a:solidFill>
                <a:latin typeface="Calibri"/>
                <a:ea typeface="Calibri"/>
                <a:cs typeface="Calibri"/>
                <a:sym typeface="Calibri"/>
              </a:rPr>
              <a:t>), eller OGR/FME script (for reg</a:t>
            </a:r>
            <a:r>
              <a:rPr sz="2400" lang="no-NO">
                <a:solidFill>
                  <a:schemeClr val="dk1"/>
                </a:solidFill>
                <a:latin typeface="Calibri"/>
                <a:ea typeface="Calibri"/>
                <a:cs typeface="Calibri"/>
                <a:sym typeface="Calibri"/>
              </a:rPr>
              <a:t>elmessig oppdaterte</a:t>
            </a:r>
            <a:r>
              <a:rPr strike="noStrike" u="none" b="0" cap="none" baseline="0" sz="2400" lang="no-NO" i="0">
                <a:solidFill>
                  <a:schemeClr val="dk1"/>
                </a:solidFill>
                <a:latin typeface="Calibri"/>
                <a:ea typeface="Calibri"/>
                <a:cs typeface="Calibri"/>
                <a:sym typeface="Calibri"/>
              </a:rPr>
              <a:t> data)</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Digit</a:t>
            </a:r>
            <a:r>
              <a:rPr sz="2800" lang="no-NO">
                <a:solidFill>
                  <a:schemeClr val="dk1"/>
                </a:solidFill>
                <a:latin typeface="Calibri"/>
                <a:ea typeface="Calibri"/>
                <a:cs typeface="Calibri"/>
                <a:sym typeface="Calibri"/>
              </a:rPr>
              <a:t>alisering av</a:t>
            </a:r>
            <a:r>
              <a:rPr strike="noStrike" u="none" b="0" cap="none" baseline="0" sz="2800" lang="no-NO" i="0">
                <a:solidFill>
                  <a:schemeClr val="dk1"/>
                </a:solidFill>
                <a:latin typeface="Calibri"/>
                <a:ea typeface="Calibri"/>
                <a:cs typeface="Calibri"/>
                <a:sym typeface="Calibri"/>
              </a:rPr>
              <a:t> Spreieareal</a:t>
            </a:r>
            <a:r>
              <a:rPr sz="2800" lang="no-NO">
                <a:solidFill>
                  <a:schemeClr val="dk1"/>
                </a:solidFill>
                <a:latin typeface="Calibri"/>
                <a:ea typeface="Calibri"/>
                <a:cs typeface="Calibri"/>
                <a:sym typeface="Calibri"/>
              </a:rPr>
              <a:t>-områder</a:t>
            </a:r>
          </a:p>
          <a:p>
            <a:pPr algn="l" rtl="0" lvl="2" marR="0">
              <a:lnSpc>
                <a:spcPct val="90000"/>
              </a:lnSpc>
              <a:spcBef>
                <a:spcPts val="560"/>
              </a:spcBef>
              <a:buClr>
                <a:schemeClr val="dk1"/>
              </a:buClr>
              <a:buSzPct val="100000"/>
              <a:buFont typeface="Calibri"/>
              <a:buChar char="•"/>
            </a:pPr>
            <a:r>
              <a:rPr sz="2400" lang="no-NO">
                <a:solidFill>
                  <a:schemeClr val="dk1"/>
                </a:solidFill>
                <a:latin typeface="Calibri"/>
                <a:ea typeface="Calibri"/>
                <a:cs typeface="Calibri"/>
                <a:sym typeface="Calibri"/>
              </a:rPr>
              <a:t>Spreieareal områder er digitalisert av kommunene ved bruk av Temakart Rogaland</a:t>
            </a:r>
          </a:p>
          <a:p>
            <a:pPr algn="l" rtl="0" lvl="2" marR="0" indent="-228600" marL="1143000">
              <a:lnSpc>
                <a:spcPct val="90000"/>
              </a:lnSpc>
              <a:spcBef>
                <a:spcPts val="480"/>
              </a:spcBef>
              <a:buClr>
                <a:schemeClr val="dk1"/>
              </a:buClr>
              <a:buSzPct val="100000"/>
              <a:buFont typeface="Calibri"/>
              <a:buChar char="•"/>
            </a:pPr>
            <a:r>
              <a:rPr sz="2400" lang="no-NO">
                <a:solidFill>
                  <a:schemeClr val="dk1"/>
                </a:solidFill>
                <a:latin typeface="Calibri"/>
                <a:ea typeface="Calibri"/>
                <a:cs typeface="Calibri"/>
                <a:sym typeface="Calibri"/>
              </a:rPr>
              <a:t>Sjekker gjøres i</a:t>
            </a:r>
            <a:r>
              <a:rPr strike="noStrike" u="none" b="0" cap="none" baseline="0" sz="2400" lang="no-NO" i="0">
                <a:solidFill>
                  <a:schemeClr val="dk1"/>
                </a:solidFill>
                <a:latin typeface="Calibri"/>
                <a:ea typeface="Calibri"/>
                <a:cs typeface="Calibri"/>
                <a:sym typeface="Calibri"/>
              </a:rPr>
              <a:t> QGIS (feks </a:t>
            </a:r>
            <a:r>
              <a:rPr sz="2400" lang="no-NO">
                <a:solidFill>
                  <a:schemeClr val="dk1"/>
                </a:solidFill>
                <a:latin typeface="Calibri"/>
                <a:ea typeface="Calibri"/>
                <a:cs typeface="Calibri"/>
                <a:sym typeface="Calibri"/>
              </a:rPr>
              <a:t>V</a:t>
            </a:r>
            <a:r>
              <a:rPr strike="noStrike" u="none" b="0" cap="none" baseline="0" sz="2400" lang="no-NO" i="0">
                <a:solidFill>
                  <a:schemeClr val="dk1"/>
                </a:solidFill>
                <a:latin typeface="Calibri"/>
                <a:ea typeface="Calibri"/>
                <a:cs typeface="Calibri"/>
                <a:sym typeface="Calibri"/>
              </a:rPr>
              <a:t>ektor &gt; Geometriv</a:t>
            </a:r>
            <a:r>
              <a:rPr sz="2400" lang="no-NO">
                <a:solidFill>
                  <a:schemeClr val="dk1"/>
                </a:solidFill>
                <a:latin typeface="Calibri"/>
                <a:ea typeface="Calibri"/>
                <a:cs typeface="Calibri"/>
                <a:sym typeface="Calibri"/>
              </a:rPr>
              <a:t>erktøy &gt; Sjekk at geometrien er gyldig)</a:t>
            </a:r>
          </a:p>
          <a:p>
            <a:pPr algn="l" rtl="0" lvl="2" marR="0" indent="-228600" marL="1143000">
              <a:lnSpc>
                <a:spcPct val="90000"/>
              </a:lnSpc>
              <a:spcBef>
                <a:spcPts val="480"/>
              </a:spcBef>
              <a:buClr>
                <a:schemeClr val="dk1"/>
              </a:buClr>
              <a:buSzPct val="100000"/>
              <a:buFont typeface="Calibri"/>
              <a:buChar char="•"/>
            </a:pPr>
            <a:r>
              <a:rPr sz="2400" lang="no-NO">
                <a:solidFill>
                  <a:schemeClr val="dk1"/>
                </a:solidFill>
                <a:latin typeface="Calibri"/>
                <a:ea typeface="Calibri"/>
                <a:cs typeface="Calibri"/>
                <a:sym typeface="Calibri"/>
              </a:rPr>
              <a:t>Bruker</a:t>
            </a:r>
            <a:r>
              <a:rPr strike="noStrike" u="none" b="0" cap="none" baseline="0" sz="2400" lang="no-NO" i="0">
                <a:solidFill>
                  <a:schemeClr val="dk1"/>
                </a:solidFill>
                <a:latin typeface="Calibri"/>
                <a:ea typeface="Calibri"/>
                <a:cs typeface="Calibri"/>
                <a:sym typeface="Calibri"/>
              </a:rPr>
              <a:t> QGIS DB</a:t>
            </a:r>
            <a:r>
              <a:rPr sz="2400" lang="no-NO">
                <a:solidFill>
                  <a:schemeClr val="dk1"/>
                </a:solidFill>
                <a:latin typeface="Calibri"/>
                <a:ea typeface="Calibri"/>
                <a:cs typeface="Calibri"/>
                <a:sym typeface="Calibri"/>
              </a:rPr>
              <a:t>-Styring og</a:t>
            </a:r>
            <a:r>
              <a:rPr strike="noStrike" u="none" b="0" cap="none" baseline="0" sz="2400" lang="no-NO" i="0">
                <a:solidFill>
                  <a:schemeClr val="dk1"/>
                </a:solidFill>
                <a:latin typeface="Calibri"/>
                <a:ea typeface="Calibri"/>
                <a:cs typeface="Calibri"/>
                <a:sym typeface="Calibri"/>
              </a:rPr>
              <a:t> PostGIS for å kjøre store analyser ved bruk av SQL-spørringer dir</a:t>
            </a:r>
            <a:r>
              <a:rPr sz="2400" lang="no-NO">
                <a:solidFill>
                  <a:schemeClr val="dk1"/>
                </a:solidFill>
                <a:latin typeface="Calibri"/>
                <a:ea typeface="Calibri"/>
                <a:cs typeface="Calibri"/>
                <a:sym typeface="Calibri"/>
              </a:rPr>
              <a:t>ekte mot databasen.</a:t>
            </a:r>
          </a:p>
          <a:p>
            <a:pPr algn="l" rtl="0" lvl="0" marR="0" indent="-139700" marL="342900">
              <a:lnSpc>
                <a:spcPct val="90000"/>
              </a:lnSpc>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y="0" x="0"/>
          <a:ext cy="0" cx="0"/>
          <a:chOff y="0" x="0"/>
          <a:chExt cy="0" cx="0"/>
        </a:xfrm>
      </p:grpSpPr>
      <p:sp>
        <p:nvSpPr>
          <p:cNvPr id="94" name="Shape 94"/>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Agenda</a:t>
            </a:r>
          </a:p>
        </p:txBody>
      </p:sp>
      <p:sp>
        <p:nvSpPr>
          <p:cNvPr id="95" name="Shape 95"/>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07975" marL="342900">
              <a:lnSpc>
                <a:spcPct val="80000"/>
              </a:lnSpc>
              <a:spcBef>
                <a:spcPts val="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Vår bakgrunn</a:t>
            </a:r>
          </a:p>
          <a:p>
            <a:pPr algn="l" rtl="0" lvl="0" marR="0" indent="-307975" marL="34290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QGIS/åpen kilde i Rogaland</a:t>
            </a:r>
          </a:p>
          <a:p>
            <a:pPr algn="l" rtl="0" lvl="0" marR="0" indent="-307975" marL="34290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Hvorfor QGIS? </a:t>
            </a:r>
          </a:p>
          <a:p>
            <a:pPr algn="l" rtl="0" lvl="1" marR="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 og PostGIS!</a:t>
            </a:r>
          </a:p>
          <a:p>
            <a:pPr algn="l" rtl="0" lvl="1" marR="0" indent="-273050" marL="742950">
              <a:lnSpc>
                <a:spcPct val="80000"/>
              </a:lnSpc>
              <a:spcBef>
                <a:spcPts val="52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 og SOSI</a:t>
            </a:r>
          </a:p>
          <a:p>
            <a:pPr algn="l" rtl="0" lvl="1" marR="0" indent="-273050" marL="742950">
              <a:lnSpc>
                <a:spcPct val="80000"/>
              </a:lnSpc>
              <a:spcBef>
                <a:spcPts val="52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 og Metasøk-tillegg for Geonorge CSW</a:t>
            </a:r>
          </a:p>
          <a:p>
            <a:pPr algn="l" rtl="0" lvl="1" marR="0" indent="-273050" marL="742950">
              <a:lnSpc>
                <a:spcPct val="80000"/>
              </a:lnSpc>
              <a:spcBef>
                <a:spcPts val="52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Demo QGIS</a:t>
            </a:r>
          </a:p>
          <a:p>
            <a:pPr algn="l" rtl="0" lvl="1" marR="0" indent="-273050" marL="742950">
              <a:lnSpc>
                <a:spcPct val="80000"/>
              </a:lnSpc>
              <a:spcBef>
                <a:spcPts val="52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Bruk/Erfaring med QGIS i Rogaland</a:t>
            </a:r>
          </a:p>
          <a:p>
            <a:pPr algn="l" rtl="0" lvl="0" marR="0" indent="-307975" marL="342900">
              <a:lnSpc>
                <a:spcPct val="80000"/>
              </a:lnSpc>
              <a:spcBef>
                <a:spcPts val="59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 oversettelse</a:t>
            </a:r>
          </a:p>
          <a:p>
            <a:pPr algn="l" rtl="0" lvl="0" marR="0" indent="-154940" marL="342900">
              <a:lnSpc>
                <a:spcPct val="80000"/>
              </a:lnSpc>
              <a:spcBef>
                <a:spcPts val="592"/>
              </a:spcBef>
              <a:buClr>
                <a:schemeClr val="dk1"/>
              </a:buClr>
              <a:buFont typeface="Calibri"/>
              <a:buNone/>
            </a:pPr>
            <a:r>
              <a:t/>
            </a:r>
            <a:endParaRPr strike="noStrike" u="none" b="0" cap="none" baseline="0" sz="295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y="0" x="0"/>
          <a:ext cy="0" cx="0"/>
          <a:chOff y="0" x="0"/>
          <a:chExt cy="0" cx="0"/>
        </a:xfrm>
      </p:grpSpPr>
      <p:sp>
        <p:nvSpPr>
          <p:cNvPr id="239" name="Shape 239"/>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1">
              <a:spcBef>
                <a:spcPts val="0"/>
              </a:spcBef>
              <a:buNone/>
            </a:pPr>
            <a:r>
              <a:rPr sz="3200" lang="no-NO">
                <a:solidFill>
                  <a:srgbClr val="76923C"/>
                </a:solidFill>
              </a:rPr>
              <a:t>Bruk/Erfaringer med QGIS i Rogaland</a:t>
            </a:r>
          </a:p>
        </p:txBody>
      </p:sp>
      <p:sp>
        <p:nvSpPr>
          <p:cNvPr id="240" name="Shape 240"/>
          <p:cNvSpPr txBox="1"/>
          <p:nvPr>
            <p:ph idx="1" type="body"/>
          </p:nvPr>
        </p:nvSpPr>
        <p:spPr>
          <a:xfrm>
            <a:off y="1600200" x="457200"/>
            <a:ext cy="4526100" cx="8229600"/>
          </a:xfrm>
          <a:prstGeom prst="rect">
            <a:avLst/>
          </a:prstGeom>
        </p:spPr>
        <p:txBody>
          <a:bodyPr bIns="91425" rIns="91425" lIns="91425" tIns="91425" anchor="t" anchorCtr="0">
            <a:noAutofit/>
          </a:bodyPr>
          <a:lstStyle/>
          <a:p>
            <a:pPr rtl="0">
              <a:spcBef>
                <a:spcPts val="0"/>
              </a:spcBef>
              <a:buNone/>
            </a:pPr>
            <a:r>
              <a:rPr sz="2800" lang="no-NO">
                <a:solidFill>
                  <a:schemeClr val="dk1"/>
                </a:solidFill>
                <a:latin typeface="Calibri"/>
                <a:ea typeface="Calibri"/>
                <a:cs typeface="Calibri"/>
                <a:sym typeface="Calibri"/>
              </a:rPr>
              <a:t>- Digitalisering av Spreieareal-områder - forts.</a:t>
            </a:r>
          </a:p>
          <a:p>
            <a:pPr rtl="0" lvl="0" indent="-406400" marL="914400">
              <a:spcBef>
                <a:spcPts val="0"/>
              </a:spcBef>
              <a:buClr>
                <a:schemeClr val="dk1"/>
              </a:buClr>
              <a:buSzPct val="100000"/>
              <a:buFont typeface="Calibri"/>
              <a:buChar char="•"/>
            </a:pPr>
            <a:r>
              <a:rPr sz="2800" lang="no-NO">
                <a:solidFill>
                  <a:schemeClr val="dk1"/>
                </a:solidFill>
                <a:latin typeface="Calibri"/>
                <a:ea typeface="Calibri"/>
                <a:cs typeface="Calibri"/>
                <a:sym typeface="Calibri"/>
              </a:rPr>
              <a:t>QGIS python skript som lages statistikk og PDF filer for alle områdene for hver kommune. 26 kommune,  6194 polygoner.</a:t>
            </a:r>
          </a:p>
          <a:p>
            <a:pPr rtl="0" lvl="0" indent="-406400" marL="914400">
              <a:spcBef>
                <a:spcPts val="0"/>
              </a:spcBef>
              <a:buClr>
                <a:schemeClr val="dk1"/>
              </a:buClr>
              <a:buSzPct val="100000"/>
              <a:buFont typeface="Calibri"/>
              <a:buChar char="•"/>
            </a:pPr>
            <a:r>
              <a:rPr sz="2800" lang="no-NO">
                <a:solidFill>
                  <a:schemeClr val="dk1"/>
                </a:solidFill>
                <a:latin typeface="Calibri"/>
                <a:ea typeface="Calibri"/>
                <a:cs typeface="Calibri"/>
                <a:sym typeface="Calibri"/>
              </a:rPr>
              <a:t>Sjekkes spreieareal områder mot innmarksbeite data fra Skog og Landskap </a:t>
            </a:r>
          </a:p>
          <a:p>
            <a:pPr rtl="0" lvl="0" indent="0" marL="0">
              <a:spcBef>
                <a:spcPts val="0"/>
              </a:spcBef>
              <a:buNone/>
            </a:pPr>
            <a:r>
              <a:t/>
            </a:r>
            <a:endParaRPr sz="2800">
              <a:solidFill>
                <a:schemeClr val="dk1"/>
              </a:solidFill>
              <a:latin typeface="Calibri"/>
              <a:ea typeface="Calibri"/>
              <a:cs typeface="Calibri"/>
              <a:sym typeface="Calibri"/>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y="0" x="0"/>
          <a:ext cy="0" cx="0"/>
          <a:chOff y="0" x="0"/>
          <a:chExt cy="0" cx="0"/>
        </a:xfrm>
      </p:grpSpPr>
      <p:sp>
        <p:nvSpPr>
          <p:cNvPr id="245" name="Shape 245"/>
          <p:cNvSpPr txBox="1"/>
          <p:nvPr>
            <p:ph type="title"/>
          </p:nvPr>
        </p:nvSpPr>
        <p:spPr>
          <a:xfrm>
            <a:off y="274643" x="457200"/>
            <a:ext cy="544500" cx="8229600"/>
          </a:xfrm>
          <a:prstGeom prst="rect">
            <a:avLst/>
          </a:prstGeom>
        </p:spPr>
        <p:txBody>
          <a:bodyPr bIns="91425" rIns="91425" lIns="91425" tIns="91425" anchor="ctr" anchorCtr="0">
            <a:noAutofit/>
          </a:bodyPr>
          <a:lstStyle/>
          <a:p>
            <a:pPr algn="ctr" rtl="0" lvl="1">
              <a:spcBef>
                <a:spcPts val="0"/>
              </a:spcBef>
              <a:buClr>
                <a:schemeClr val="dk1"/>
              </a:buClr>
              <a:buSzPct val="34375"/>
              <a:buFont typeface="Arial"/>
              <a:buNone/>
            </a:pPr>
            <a:r>
              <a:rPr sz="3200" lang="no-NO">
                <a:solidFill>
                  <a:srgbClr val="76923C"/>
                </a:solidFill>
              </a:rPr>
              <a:t>Bruk/Erfaringer med QGIS i Rogaland</a:t>
            </a:r>
          </a:p>
          <a:p>
            <a:pPr>
              <a:spcBef>
                <a:spcPts val="0"/>
              </a:spcBef>
              <a:buNone/>
            </a:pPr>
            <a:r>
              <a:t/>
            </a:r>
            <a:endParaRPr/>
          </a:p>
        </p:txBody>
      </p:sp>
      <p:pic>
        <p:nvPicPr>
          <p:cNvPr id="246" name="Shape 246"/>
          <p:cNvPicPr preferRelativeResize="0"/>
          <p:nvPr/>
        </p:nvPicPr>
        <p:blipFill>
          <a:blip r:embed="rId3">
            <a:alphaModFix/>
          </a:blip>
          <a:stretch>
            <a:fillRect/>
          </a:stretch>
        </p:blipFill>
        <p:spPr>
          <a:xfrm>
            <a:off y="868350" x="4572000"/>
            <a:ext cy="5792275" cx="4093775"/>
          </a:xfrm>
          <a:prstGeom prst="rect">
            <a:avLst/>
          </a:prstGeom>
          <a:noFill/>
          <a:ln w="9525" cap="flat">
            <a:solidFill>
              <a:srgbClr val="000000"/>
            </a:solidFill>
            <a:prstDash val="solid"/>
            <a:round/>
            <a:headEnd w="med" len="med" type="none"/>
            <a:tailEnd w="med" len="med" type="none"/>
          </a:ln>
        </p:spPr>
      </p:pic>
      <p:pic>
        <p:nvPicPr>
          <p:cNvPr id="247" name="Shape 247"/>
          <p:cNvPicPr preferRelativeResize="0"/>
          <p:nvPr/>
        </p:nvPicPr>
        <p:blipFill>
          <a:blip r:embed="rId4">
            <a:alphaModFix/>
          </a:blip>
          <a:stretch>
            <a:fillRect/>
          </a:stretch>
        </p:blipFill>
        <p:spPr>
          <a:xfrm>
            <a:off y="868350" x="323549"/>
            <a:ext cy="5813190" cx="4093775"/>
          </a:xfrm>
          <a:prstGeom prst="rect">
            <a:avLst/>
          </a:prstGeom>
          <a:noFill/>
          <a:ln w="9525" cap="flat">
            <a:solidFill>
              <a:srgbClr val="000000"/>
            </a:solidFill>
            <a:prstDash val="solid"/>
            <a:round/>
            <a:headEnd w="med" len="med" type="none"/>
            <a:tailEnd w="med" len="med" type="none"/>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y="0" x="0"/>
          <a:ext cy="0" cx="0"/>
          <a:chOff y="0" x="0"/>
          <a:chExt cy="0" cx="0"/>
        </a:xfrm>
      </p:grpSpPr>
      <p:sp>
        <p:nvSpPr>
          <p:cNvPr id="252" name="Shape 252"/>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1">
              <a:spcBef>
                <a:spcPts val="0"/>
              </a:spcBef>
              <a:buClr>
                <a:schemeClr val="dk1"/>
              </a:buClr>
              <a:buSzPct val="25000"/>
              <a:buFont typeface="Arial"/>
              <a:buNone/>
            </a:pPr>
            <a:r>
              <a:rPr sz="3200" lang="no-NO">
                <a:solidFill>
                  <a:srgbClr val="76923C"/>
                </a:solidFill>
              </a:rPr>
              <a:t>Bruk/Erfaringer med QGIS i Rogaland</a:t>
            </a:r>
          </a:p>
          <a:p>
            <a:pPr>
              <a:spcBef>
                <a:spcPts val="0"/>
              </a:spcBef>
              <a:buNone/>
            </a:pPr>
            <a:r>
              <a:t/>
            </a:r>
            <a:endParaRPr/>
          </a:p>
        </p:txBody>
      </p:sp>
      <p:sp>
        <p:nvSpPr>
          <p:cNvPr id="253" name="Shape 253"/>
          <p:cNvSpPr txBox="1"/>
          <p:nvPr>
            <p:ph idx="1" type="body"/>
          </p:nvPr>
        </p:nvSpPr>
        <p:spPr>
          <a:xfrm>
            <a:off y="1333825" x="188850"/>
            <a:ext cy="5299800" cx="8498100"/>
          </a:xfrm>
          <a:prstGeom prst="rect">
            <a:avLst/>
          </a:prstGeom>
        </p:spPr>
        <p:txBody>
          <a:bodyPr bIns="91425" rIns="91425" lIns="91425" tIns="91425" anchor="t" anchorCtr="0">
            <a:noAutofit/>
          </a:bodyPr>
          <a:lstStyle/>
          <a:p>
            <a:pPr rtl="0" lvl="0" indent="0" marL="457200">
              <a:lnSpc>
                <a:spcPct val="90000"/>
              </a:lnSpc>
              <a:spcBef>
                <a:spcPts val="0"/>
              </a:spcBef>
              <a:buNone/>
            </a:pPr>
            <a:r>
              <a:rPr b="1" sz="2400" lang="no-NO">
                <a:solidFill>
                  <a:schemeClr val="dk1"/>
                </a:solidFill>
                <a:latin typeface="Calibri"/>
                <a:ea typeface="Calibri"/>
                <a:cs typeface="Calibri"/>
                <a:sym typeface="Calibri"/>
              </a:rPr>
              <a:t>Arkeologene i Rogaland Fylkeskommune bruker QGIS mye</a:t>
            </a:r>
          </a:p>
          <a:p>
            <a:pPr rtl="0" lvl="2">
              <a:lnSpc>
                <a:spcPct val="90000"/>
              </a:lnSpc>
              <a:spcBef>
                <a:spcPts val="0"/>
              </a:spcBef>
              <a:buClr>
                <a:schemeClr val="dk1"/>
              </a:buClr>
              <a:buSzPct val="100000"/>
              <a:buFont typeface="Calibri"/>
              <a:buChar char="•"/>
            </a:pPr>
            <a:r>
              <a:rPr sz="2200" lang="no-NO">
                <a:solidFill>
                  <a:schemeClr val="dk1"/>
                </a:solidFill>
                <a:latin typeface="Calibri"/>
                <a:ea typeface="Calibri"/>
                <a:cs typeface="Calibri"/>
                <a:sym typeface="Calibri"/>
              </a:rPr>
              <a:t>15 - 20 brukere avhengig av feltstab og permisjoner</a:t>
            </a:r>
          </a:p>
          <a:p>
            <a:pPr rtl="0" lvl="2">
              <a:lnSpc>
                <a:spcPct val="90000"/>
              </a:lnSpc>
              <a:spcBef>
                <a:spcPts val="0"/>
              </a:spcBef>
              <a:buClr>
                <a:schemeClr val="dk1"/>
              </a:buClr>
              <a:buSzPct val="100000"/>
              <a:buFont typeface="Calibri"/>
              <a:buChar char="•"/>
            </a:pPr>
            <a:r>
              <a:rPr sz="2200" lang="no-NO">
                <a:solidFill>
                  <a:schemeClr val="dk1"/>
                </a:solidFill>
                <a:latin typeface="Calibri"/>
                <a:ea typeface="Calibri"/>
                <a:cs typeface="Calibri"/>
                <a:sym typeface="Calibri"/>
              </a:rPr>
              <a:t>Planleggingsverktøy før feltarbeid og saksbehandling</a:t>
            </a:r>
          </a:p>
          <a:p>
            <a:pPr rtl="0" lvl="3">
              <a:lnSpc>
                <a:spcPct val="90000"/>
              </a:lnSpc>
              <a:spcBef>
                <a:spcPts val="0"/>
              </a:spcBef>
              <a:buClr>
                <a:schemeClr val="dk1"/>
              </a:buClr>
              <a:buSzPct val="100000"/>
              <a:buFont typeface="Calibri"/>
              <a:buChar char="–"/>
            </a:pPr>
            <a:r>
              <a:rPr sz="1800" lang="no-NO">
                <a:solidFill>
                  <a:schemeClr val="dk1"/>
                </a:solidFill>
                <a:latin typeface="Calibri"/>
                <a:ea typeface="Calibri"/>
                <a:cs typeface="Calibri"/>
                <a:sym typeface="Calibri"/>
              </a:rPr>
              <a:t>Eks. feltkoordinator har et QGIS-prosjekt, som brukes til koordinering av feltarbeidet. Lager kartgrunnlag for feltdata/GPS tilkoblet CPOS-system. </a:t>
            </a:r>
          </a:p>
          <a:p>
            <a:pPr rtl="0" lvl="2">
              <a:lnSpc>
                <a:spcPct val="90000"/>
              </a:lnSpc>
              <a:spcBef>
                <a:spcPts val="0"/>
              </a:spcBef>
              <a:buClr>
                <a:schemeClr val="dk1"/>
              </a:buClr>
              <a:buSzPct val="100000"/>
              <a:buFont typeface="Calibri"/>
              <a:buChar char="•"/>
            </a:pPr>
            <a:r>
              <a:rPr sz="2200" lang="no-NO">
                <a:solidFill>
                  <a:schemeClr val="dk1"/>
                </a:solidFill>
                <a:latin typeface="Calibri"/>
                <a:ea typeface="Calibri"/>
                <a:cs typeface="Calibri"/>
                <a:sym typeface="Calibri"/>
              </a:rPr>
              <a:t>Etterarbeid: </a:t>
            </a:r>
            <a:r>
              <a:rPr b="1" sz="2200" lang="no-NO">
                <a:solidFill>
                  <a:schemeClr val="dk1"/>
                </a:solidFill>
                <a:latin typeface="Calibri"/>
                <a:ea typeface="Calibri"/>
                <a:cs typeface="Calibri"/>
                <a:sym typeface="Calibri"/>
              </a:rPr>
              <a:t>Bearbeiding av innmålingsdata</a:t>
            </a:r>
            <a:r>
              <a:rPr sz="2200" lang="no-NO">
                <a:solidFill>
                  <a:schemeClr val="dk1"/>
                </a:solidFill>
                <a:latin typeface="Calibri"/>
                <a:ea typeface="Calibri"/>
                <a:cs typeface="Calibri"/>
                <a:sym typeface="Calibri"/>
              </a:rPr>
              <a:t> (fra GPS m. CPOS) etter kulturhistoriske registreringer gjøres i QGIS. QGIS brukes så til å lage kart og illustrasjoner til bruk i rapporter (erstatter analoge målinger og tegning på papir)</a:t>
            </a:r>
          </a:p>
          <a:p>
            <a:pPr rtl="0" lvl="2">
              <a:lnSpc>
                <a:spcPct val="90000"/>
              </a:lnSpc>
              <a:spcBef>
                <a:spcPts val="0"/>
              </a:spcBef>
              <a:buClr>
                <a:schemeClr val="dk1"/>
              </a:buClr>
              <a:buSzPct val="100000"/>
              <a:buFont typeface="Calibri"/>
              <a:buChar char="•"/>
            </a:pPr>
            <a:r>
              <a:rPr b="1" sz="2200" lang="no-NO">
                <a:solidFill>
                  <a:schemeClr val="dk1"/>
                </a:solidFill>
                <a:latin typeface="Calibri"/>
                <a:ea typeface="Calibri"/>
                <a:cs typeface="Calibri"/>
                <a:sym typeface="Calibri"/>
              </a:rPr>
              <a:t>Lager lokalitetsavgrensninger</a:t>
            </a:r>
            <a:r>
              <a:rPr sz="2200" lang="no-NO">
                <a:solidFill>
                  <a:schemeClr val="dk1"/>
                </a:solidFill>
                <a:latin typeface="Calibri"/>
                <a:ea typeface="Calibri"/>
                <a:cs typeface="Calibri"/>
                <a:sym typeface="Calibri"/>
              </a:rPr>
              <a:t> i QGIS, som så legges inn i Askeladden</a:t>
            </a:r>
          </a:p>
          <a:p>
            <a:pPr lvl="2">
              <a:lnSpc>
                <a:spcPct val="90000"/>
              </a:lnSpc>
              <a:spcBef>
                <a:spcPts val="0"/>
              </a:spcBef>
              <a:buClr>
                <a:schemeClr val="dk1"/>
              </a:buClr>
              <a:buSzPct val="100000"/>
              <a:buFont typeface="Calibri"/>
              <a:buChar char="•"/>
            </a:pPr>
            <a:r>
              <a:rPr sz="2200" lang="no-NO">
                <a:solidFill>
                  <a:schemeClr val="dk1"/>
                </a:solidFill>
                <a:latin typeface="Calibri"/>
                <a:ea typeface="Calibri"/>
                <a:cs typeface="Calibri"/>
                <a:sym typeface="Calibri"/>
              </a:rPr>
              <a:t>Planområde-digitalisering i kartportalen Temakart Rogaland, eller i QGIS.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y="0" x="0"/>
          <a:ext cy="0" cx="0"/>
          <a:chOff y="0" x="0"/>
          <a:chExt cy="0" cx="0"/>
        </a:xfrm>
      </p:grpSpPr>
      <p:sp>
        <p:nvSpPr>
          <p:cNvPr id="258" name="Shape 258"/>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a:t>
            </a:r>
            <a:r>
              <a:rPr sz="4400" lang="no-NO">
                <a:solidFill>
                  <a:srgbClr val="76923C"/>
                </a:solidFill>
                <a:latin typeface="Calibri"/>
                <a:ea typeface="Calibri"/>
                <a:cs typeface="Calibri"/>
                <a:sym typeface="Calibri"/>
              </a:rPr>
              <a:t>- oversettelse</a:t>
            </a:r>
          </a:p>
        </p:txBody>
      </p:sp>
      <p:sp>
        <p:nvSpPr>
          <p:cNvPr id="259" name="Shape 259"/>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QGIS 2.4 </a:t>
            </a:r>
            <a:r>
              <a:rPr sz="3200" lang="no-NO">
                <a:solidFill>
                  <a:schemeClr val="dk1"/>
                </a:solidFill>
                <a:latin typeface="Calibri"/>
                <a:ea typeface="Calibri"/>
                <a:cs typeface="Calibri"/>
                <a:sym typeface="Calibri"/>
              </a:rPr>
              <a:t>ble utgitt med</a:t>
            </a:r>
            <a:r>
              <a:rPr strike="noStrike" u="none" b="0" cap="none" baseline="0" sz="3200" lang="no-NO" i="0">
                <a:solidFill>
                  <a:schemeClr val="dk1"/>
                </a:solidFill>
                <a:latin typeface="Calibri"/>
                <a:ea typeface="Calibri"/>
                <a:cs typeface="Calibri"/>
                <a:sym typeface="Calibri"/>
              </a:rPr>
              <a:t> 98.3% </a:t>
            </a:r>
            <a:r>
              <a:rPr sz="3200" lang="no-NO">
                <a:solidFill>
                  <a:schemeClr val="dk1"/>
                </a:solidFill>
                <a:latin typeface="Calibri"/>
                <a:ea typeface="Calibri"/>
                <a:cs typeface="Calibri"/>
                <a:sym typeface="Calibri"/>
              </a:rPr>
              <a:t>norsk oversettelse</a:t>
            </a:r>
            <a:r>
              <a:rPr strike="noStrike" u="none" b="0" cap="none" baseline="0" sz="3200" lang="no-NO" i="0">
                <a:solidFill>
                  <a:schemeClr val="dk1"/>
                </a:solidFill>
                <a:latin typeface="Calibri"/>
                <a:ea typeface="Calibri"/>
                <a:cs typeface="Calibri"/>
                <a:sym typeface="Calibri"/>
              </a:rPr>
              <a:t>.</a:t>
            </a:r>
          </a:p>
          <a:p>
            <a:pPr algn="l" rtl="0" lvl="1" marR="0">
              <a:spcBef>
                <a:spcPts val="0"/>
              </a:spcBef>
              <a:buClr>
                <a:schemeClr val="dk1"/>
              </a:buClr>
              <a:buSzPct val="100000"/>
              <a:buFont typeface="Calibri"/>
              <a:buChar char="–"/>
            </a:pPr>
            <a:r>
              <a:rPr sz="3200" lang="no-NO">
                <a:solidFill>
                  <a:schemeClr val="dk1"/>
                </a:solidFill>
                <a:latin typeface="Calibri"/>
                <a:ea typeface="Calibri"/>
                <a:cs typeface="Calibri"/>
                <a:sym typeface="Calibri"/>
              </a:rPr>
              <a:t>Vi ønsker tilbakemeldinger på oversettelsen</a:t>
            </a:r>
          </a:p>
          <a:p>
            <a:pPr algn="l" rtl="0" lvl="0" marR="0" indent="-342900" marL="342900">
              <a:spcBef>
                <a:spcPts val="640"/>
              </a:spcBef>
              <a:buClr>
                <a:schemeClr val="dk1"/>
              </a:buClr>
              <a:buSzPct val="100000"/>
              <a:buFont typeface="Calibri"/>
              <a:buChar char="•"/>
            </a:pPr>
            <a:r>
              <a:rPr sz="3200" lang="no-NO">
                <a:solidFill>
                  <a:schemeClr val="dk1"/>
                </a:solidFill>
                <a:latin typeface="Calibri"/>
                <a:ea typeface="Calibri"/>
                <a:cs typeface="Calibri"/>
                <a:sym typeface="Calibri"/>
              </a:rPr>
              <a:t>Opp til versjon</a:t>
            </a:r>
            <a:r>
              <a:rPr strike="noStrike" u="none" b="0" cap="none" baseline="0" sz="3200" lang="no-NO" i="0">
                <a:solidFill>
                  <a:schemeClr val="dk1"/>
                </a:solidFill>
                <a:latin typeface="Calibri"/>
                <a:ea typeface="Calibri"/>
                <a:cs typeface="Calibri"/>
                <a:sym typeface="Calibri"/>
              </a:rPr>
              <a:t> 2.4, </a:t>
            </a:r>
            <a:r>
              <a:rPr sz="3200" lang="no-NO">
                <a:solidFill>
                  <a:schemeClr val="dk1"/>
                </a:solidFill>
                <a:latin typeface="Calibri"/>
                <a:ea typeface="Calibri"/>
                <a:cs typeface="Calibri"/>
                <a:sym typeface="Calibri"/>
              </a:rPr>
              <a:t>oversatte vi med programmet</a:t>
            </a:r>
            <a:r>
              <a:rPr strike="noStrike" u="none" b="0" cap="none" baseline="0" sz="3200" lang="no-NO" i="0">
                <a:solidFill>
                  <a:schemeClr val="dk1"/>
                </a:solidFill>
                <a:latin typeface="Calibri"/>
                <a:ea typeface="Calibri"/>
                <a:cs typeface="Calibri"/>
                <a:sym typeface="Calibri"/>
              </a:rPr>
              <a:t> Qt-linguist.</a:t>
            </a:r>
          </a:p>
          <a:p>
            <a:pPr algn="l" rtl="0" lvl="0" marR="0" indent="-342900" marL="342900">
              <a:spcBef>
                <a:spcPts val="640"/>
              </a:spcBef>
              <a:buClr>
                <a:schemeClr val="dk1"/>
              </a:buClr>
              <a:buSzPct val="100000"/>
              <a:buFont typeface="Calibri"/>
              <a:buChar char="•"/>
            </a:pPr>
            <a:r>
              <a:rPr sz="3200" lang="no-NO">
                <a:solidFill>
                  <a:schemeClr val="dk1"/>
                </a:solidFill>
                <a:latin typeface="Calibri"/>
                <a:ea typeface="Calibri"/>
                <a:cs typeface="Calibri"/>
                <a:sym typeface="Calibri"/>
              </a:rPr>
              <a:t>Nå har vi gått over til</a:t>
            </a:r>
            <a:r>
              <a:rPr strike="noStrike" u="none" b="0" cap="none" baseline="0" sz="3200" lang="no-NO" i="0">
                <a:solidFill>
                  <a:schemeClr val="dk1"/>
                </a:solidFill>
                <a:latin typeface="Calibri"/>
                <a:ea typeface="Calibri"/>
                <a:cs typeface="Calibri"/>
                <a:sym typeface="Calibri"/>
              </a:rPr>
              <a:t> Transifex</a:t>
            </a:r>
            <a:r>
              <a:rPr sz="3200" lang="no-NO">
                <a:solidFill>
                  <a:schemeClr val="dk1"/>
                </a:solidFill>
                <a:latin typeface="Calibri"/>
                <a:ea typeface="Calibri"/>
                <a:cs typeface="Calibri"/>
                <a:sym typeface="Calibri"/>
              </a:rPr>
              <a:t>, som er nettbasert</a:t>
            </a:r>
          </a:p>
          <a:p>
            <a:pPr algn="l" rtl="0" lvl="0" marR="0" indent="457200" marL="0">
              <a:spcBef>
                <a:spcPts val="640"/>
              </a:spcBef>
              <a:buNone/>
            </a:pPr>
            <a:r>
              <a:rPr strike="noStrike" u="sng" b="0" cap="none" baseline="0" sz="3200" lang="no-NO" i="0">
                <a:solidFill>
                  <a:schemeClr val="hlink"/>
                </a:solidFill>
                <a:latin typeface="Calibri"/>
                <a:ea typeface="Calibri"/>
                <a:cs typeface="Calibri"/>
                <a:sym typeface="Calibri"/>
                <a:hlinkClick r:id="rId3"/>
              </a:rPr>
              <a:t>https://www.transifex.com/</a:t>
            </a:r>
            <a:r>
              <a:rPr strike="noStrike" u="none" b="0" cap="none" baseline="0" sz="3200" lang="no-NO" i="0">
                <a:solidFill>
                  <a:schemeClr val="dk1"/>
                </a:solidFill>
                <a:latin typeface="Calibri"/>
                <a:ea typeface="Calibri"/>
                <a:cs typeface="Calibri"/>
                <a:sym typeface="Calibri"/>
              </a:rPr>
              <a:t> </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y="0" x="0"/>
          <a:ext cy="0" cx="0"/>
          <a:chOff y="0" x="0"/>
          <a:chExt cy="0" cx="0"/>
        </a:xfrm>
      </p:grpSpPr>
      <p:sp>
        <p:nvSpPr>
          <p:cNvPr id="265" name="Shape 265"/>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 </a:t>
            </a:r>
            <a:r>
              <a:rPr sz="4400" lang="no-NO">
                <a:solidFill>
                  <a:srgbClr val="76923C"/>
                </a:solidFill>
                <a:latin typeface="Calibri"/>
                <a:ea typeface="Calibri"/>
                <a:cs typeface="Calibri"/>
                <a:sym typeface="Calibri"/>
              </a:rPr>
              <a:t>oversettelse i Transifex</a:t>
            </a:r>
          </a:p>
        </p:txBody>
      </p:sp>
      <p:sp>
        <p:nvSpPr>
          <p:cNvPr id="266" name="Shape 266"/>
          <p:cNvSpPr txBox="1"/>
          <p:nvPr>
            <p:ph idx="1" type="body"/>
          </p:nvPr>
        </p:nvSpPr>
        <p:spPr>
          <a:xfrm>
            <a:off y="3300175" x="457200"/>
            <a:ext cy="3191099" cx="8229600"/>
          </a:xfrm>
          <a:prstGeom prst="rect">
            <a:avLst/>
          </a:prstGeom>
          <a:noFill/>
          <a:ln>
            <a:noFill/>
          </a:ln>
        </p:spPr>
        <p:txBody>
          <a:bodyPr bIns="45700" rIns="91425" lIns="91425" tIns="45700" anchor="t" anchorCtr="0">
            <a:noAutofit/>
          </a:bodyPr>
          <a:lstStyle/>
          <a:p>
            <a:pPr algn="l" rtl="0" lvl="0" marR="0" indent="-342900" marL="342900">
              <a:lnSpc>
                <a:spcPct val="90000"/>
              </a:lnSpc>
              <a:spcBef>
                <a:spcPts val="640"/>
              </a:spcBef>
              <a:buClr>
                <a:schemeClr val="dk1"/>
              </a:buClr>
              <a:buSzPct val="100000"/>
              <a:buFont typeface="Calibri"/>
              <a:buChar char="•"/>
            </a:pPr>
            <a:r>
              <a:rPr sz="3200" lang="no-NO">
                <a:solidFill>
                  <a:schemeClr val="dk1"/>
                </a:solidFill>
                <a:latin typeface="Calibri"/>
                <a:ea typeface="Calibri"/>
                <a:cs typeface="Calibri"/>
                <a:sym typeface="Calibri"/>
              </a:rPr>
              <a:t>Oversettelsen er brutt opp i 3 deler</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Programvare – (status v2.4 - 98,3%)</a:t>
            </a:r>
          </a:p>
          <a:p>
            <a:pPr algn="l" rtl="0" lvl="2" marR="0" indent="-228600" marL="1143000">
              <a:lnSpc>
                <a:spcPct val="90000"/>
              </a:lnSpc>
              <a:spcBef>
                <a:spcPts val="360"/>
              </a:spcBef>
              <a:buClr>
                <a:schemeClr val="dk1"/>
              </a:buClr>
              <a:buSzPct val="100000"/>
              <a:buFont typeface="Calibri"/>
              <a:buChar char="•"/>
            </a:pPr>
            <a:r>
              <a:rPr strike="noStrike" u="sng" b="0" cap="none" baseline="0" sz="1800" lang="no-NO" i="0">
                <a:solidFill>
                  <a:schemeClr val="hlink"/>
                </a:solidFill>
                <a:latin typeface="Calibri"/>
                <a:ea typeface="Calibri"/>
                <a:cs typeface="Calibri"/>
                <a:sym typeface="Calibri"/>
                <a:hlinkClick r:id="rId3"/>
              </a:rPr>
              <a:t>https://www.transifex.com/organization/qgis/dashboard/QGIS</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Dokumentasjon</a:t>
            </a:r>
          </a:p>
          <a:p>
            <a:pPr algn="l" rtl="0" lvl="2" marR="0" indent="-228600" marL="1143000">
              <a:lnSpc>
                <a:spcPct val="90000"/>
              </a:lnSpc>
              <a:spcBef>
                <a:spcPts val="320"/>
              </a:spcBef>
              <a:buClr>
                <a:schemeClr val="dk1"/>
              </a:buClr>
              <a:buSzPct val="100000"/>
              <a:buFont typeface="Calibri"/>
              <a:buChar char="•"/>
            </a:pPr>
            <a:r>
              <a:rPr strike="noStrike" u="sng" b="0" cap="none" baseline="0" sz="1600" lang="no-NO" i="0">
                <a:solidFill>
                  <a:schemeClr val="hlink"/>
                </a:solidFill>
                <a:latin typeface="Calibri"/>
                <a:ea typeface="Calibri"/>
                <a:cs typeface="Calibri"/>
                <a:sym typeface="Calibri"/>
                <a:hlinkClick r:id="rId4"/>
              </a:rPr>
              <a:t>https://www.transifex.com/organization/qgis/dashboard/qgis-documentation</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Nettside</a:t>
            </a:r>
          </a:p>
          <a:p>
            <a:pPr algn="l" rtl="0" lvl="2" marR="0" indent="-228600" marL="1143000">
              <a:lnSpc>
                <a:spcPct val="90000"/>
              </a:lnSpc>
              <a:spcBef>
                <a:spcPts val="320"/>
              </a:spcBef>
              <a:buClr>
                <a:schemeClr val="dk1"/>
              </a:buClr>
              <a:buSzPct val="100000"/>
              <a:buFont typeface="Calibri"/>
              <a:buChar char="•"/>
            </a:pPr>
            <a:r>
              <a:rPr strike="noStrike" u="sng" b="0" cap="none" baseline="0" sz="1600" lang="no-NO" i="0">
                <a:solidFill>
                  <a:schemeClr val="hlink"/>
                </a:solidFill>
                <a:latin typeface="Calibri"/>
                <a:ea typeface="Calibri"/>
                <a:cs typeface="Calibri"/>
                <a:sym typeface="Calibri"/>
                <a:hlinkClick r:id="rId5"/>
              </a:rPr>
              <a:t>https://www.transifex.com/organization/qgis/dashboard/qgis-website</a:t>
            </a:r>
          </a:p>
          <a:p>
            <a:pPr algn="l" rtl="0" lvl="2" marR="0" indent="-76200" marL="1143000">
              <a:lnSpc>
                <a:spcPct val="90000"/>
              </a:lnSpc>
              <a:spcBef>
                <a:spcPts val="480"/>
              </a:spcBef>
              <a:buClr>
                <a:schemeClr val="dk1"/>
              </a:buClr>
              <a:buFont typeface="Calibri"/>
              <a:buNone/>
            </a:pPr>
            <a:r>
              <a:t/>
            </a:r>
            <a:endParaRPr strike="noStrike" u="none" b="0" cap="none" baseline="0" sz="2400" i="0">
              <a:solidFill>
                <a:schemeClr val="dk1"/>
              </a:solidFill>
              <a:latin typeface="Calibri"/>
              <a:ea typeface="Calibri"/>
              <a:cs typeface="Calibri"/>
              <a:sym typeface="Calibri"/>
            </a:endParaRPr>
          </a:p>
        </p:txBody>
      </p:sp>
      <p:pic>
        <p:nvPicPr>
          <p:cNvPr id="267" name="Shape 267"/>
          <p:cNvPicPr preferRelativeResize="0"/>
          <p:nvPr/>
        </p:nvPicPr>
        <p:blipFill rotWithShape="1">
          <a:blip r:embed="rId6">
            <a:alphaModFix/>
          </a:blip>
          <a:srcRect t="26031" b="57845" r="6358" l="5301"/>
          <a:stretch/>
        </p:blipFill>
        <p:spPr>
          <a:xfrm>
            <a:off y="1196751" x="611560"/>
            <a:ext cy="1941920" cx="7814474"/>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y="0" x="0"/>
          <a:ext cy="0" cx="0"/>
          <a:chOff y="0" x="0"/>
          <a:chExt cy="0" cx="0"/>
        </a:xfrm>
      </p:grpSpPr>
      <p:sp>
        <p:nvSpPr>
          <p:cNvPr id="273" name="Shape 273"/>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a:t>
            </a:r>
            <a:r>
              <a:rPr sz="4400" lang="no-NO">
                <a:solidFill>
                  <a:srgbClr val="76923C"/>
                </a:solidFill>
                <a:latin typeface="Calibri"/>
                <a:ea typeface="Calibri"/>
                <a:cs typeface="Calibri"/>
                <a:sym typeface="Calibri"/>
              </a:rPr>
              <a:t>oversettelse</a:t>
            </a:r>
          </a:p>
        </p:txBody>
      </p:sp>
      <p:sp>
        <p:nvSpPr>
          <p:cNvPr id="274" name="Shape 274"/>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If QGIS is not in Norwegian (and you would like it to be) </a:t>
            </a:r>
          </a:p>
          <a:p>
            <a:pPr rtl="0" lvl="1">
              <a:spcBef>
                <a:spcPts val="0"/>
              </a:spcBef>
              <a:buClr>
                <a:schemeClr val="dk1"/>
              </a:buClr>
              <a:buSzPct val="100000"/>
              <a:buFont typeface="Calibri"/>
              <a:buChar char="–"/>
            </a:pPr>
            <a:r>
              <a:rPr sz="2800" lang="no-NO">
                <a:solidFill>
                  <a:schemeClr val="dk1"/>
                </a:solidFill>
                <a:latin typeface="Calibri"/>
                <a:ea typeface="Calibri"/>
                <a:cs typeface="Calibri"/>
                <a:sym typeface="Calibri"/>
              </a:rPr>
              <a:t>Settings &gt; Options &gt; Locale &gt; Select Norsk bokmål</a:t>
            </a:r>
          </a:p>
          <a:p>
            <a:pPr rtl="0" lvl="1">
              <a:spcBef>
                <a:spcPts val="0"/>
              </a:spcBef>
              <a:buClr>
                <a:schemeClr val="dk1"/>
              </a:buClr>
              <a:buSzPct val="100000"/>
              <a:buFont typeface="Calibri"/>
              <a:buChar char="–"/>
            </a:pPr>
            <a:r>
              <a:rPr sz="2800" lang="no-NO">
                <a:solidFill>
                  <a:schemeClr val="dk1"/>
                </a:solidFill>
                <a:latin typeface="Calibri"/>
                <a:ea typeface="Calibri"/>
                <a:cs typeface="Calibri"/>
                <a:sym typeface="Calibri"/>
              </a:rPr>
              <a:t>Innstillinger &gt; Innstillinger &gt; Lokalisering &gt; Tilsidesett systemlokalisering &gt; Velg Norsk bokmål</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Start QGIS på nytt</a:t>
            </a:r>
          </a:p>
          <a:p>
            <a:pPr algn="l" rtl="0" lvl="0" marR="0">
              <a:spcBef>
                <a:spcPts val="560"/>
              </a:spcBef>
              <a:buClr>
                <a:schemeClr val="dk1"/>
              </a:buClr>
              <a:buSzPct val="100000"/>
              <a:buFont typeface="Calibri"/>
              <a:buChar char="•"/>
            </a:pPr>
            <a:r>
              <a:rPr sz="2800" lang="no-NO">
                <a:solidFill>
                  <a:schemeClr val="dk1"/>
                </a:solidFill>
                <a:latin typeface="Calibri"/>
                <a:ea typeface="Calibri"/>
                <a:cs typeface="Calibri"/>
                <a:sym typeface="Calibri"/>
              </a:rPr>
              <a:t>QGIS stable oppdateres hver 4. måned</a:t>
            </a:r>
          </a:p>
          <a:p>
            <a:pPr algn="l" rtl="0" lvl="0" marR="0">
              <a:spcBef>
                <a:spcPts val="560"/>
              </a:spcBef>
              <a:buClr>
                <a:schemeClr val="dk1"/>
              </a:buClr>
              <a:buSzPct val="100000"/>
              <a:buFont typeface="Calibri"/>
              <a:buChar char="•"/>
            </a:pPr>
            <a:r>
              <a:rPr sz="2800" lang="no-NO">
                <a:solidFill>
                  <a:schemeClr val="dk1"/>
                </a:solidFill>
                <a:latin typeface="Calibri"/>
                <a:ea typeface="Calibri"/>
                <a:cs typeface="Calibri"/>
                <a:sym typeface="Calibri"/>
              </a:rPr>
              <a:t>Bruk QGIS Master for å se den mest oppdaterte oversettelsen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y="0" x="0"/>
          <a:ext cy="0" cx="0"/>
          <a:chOff y="0" x="0"/>
          <a:chExt cy="0" cx="0"/>
        </a:xfrm>
      </p:grpSpPr>
      <p:sp>
        <p:nvSpPr>
          <p:cNvPr id="280" name="Shape 28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Informasjon om </a:t>
            </a:r>
            <a:r>
              <a:rPr sz="4400" lang="no-NO">
                <a:solidFill>
                  <a:srgbClr val="76923C"/>
                </a:solidFill>
                <a:latin typeface="Calibri"/>
                <a:ea typeface="Calibri"/>
                <a:cs typeface="Calibri"/>
                <a:sym typeface="Calibri"/>
              </a:rPr>
              <a:t>o</a:t>
            </a:r>
            <a:r>
              <a:rPr strike="noStrike" u="none" b="0" cap="none" baseline="0" sz="4400" lang="no-NO" i="0">
                <a:solidFill>
                  <a:srgbClr val="76923C"/>
                </a:solidFill>
                <a:latin typeface="Calibri"/>
                <a:ea typeface="Calibri"/>
                <a:cs typeface="Calibri"/>
                <a:sym typeface="Calibri"/>
              </a:rPr>
              <a:t>versettelse</a:t>
            </a:r>
            <a:r>
              <a:rPr sz="4400" lang="no-NO">
                <a:solidFill>
                  <a:srgbClr val="76923C"/>
                </a:solidFill>
                <a:latin typeface="Calibri"/>
                <a:ea typeface="Calibri"/>
                <a:cs typeface="Calibri"/>
                <a:sym typeface="Calibri"/>
              </a:rPr>
              <a:t>r</a:t>
            </a:r>
          </a:p>
        </p:txBody>
      </p:sp>
      <p:sp>
        <p:nvSpPr>
          <p:cNvPr id="281" name="Shape 281"/>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QGIS Nettside</a:t>
            </a:r>
          </a:p>
          <a:p>
            <a:pPr algn="l" rtl="0" lvl="1" marR="0" indent="-285750" marL="742950">
              <a:spcBef>
                <a:spcPts val="48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hlinkClick r:id="rId3"/>
              </a:rPr>
              <a:t>https://www.qgis.org/en/site/getinvolved/translate.html</a:t>
            </a:r>
          </a:p>
          <a:p>
            <a:pPr algn="l" rtl="0" lvl="0" marR="0" indent="-342900" marL="342900">
              <a:spcBef>
                <a:spcPts val="64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Mailing list </a:t>
            </a:r>
          </a:p>
          <a:p>
            <a:pPr algn="l" rtl="0" lvl="1" marR="0" indent="-285750" marL="742950">
              <a:spcBef>
                <a:spcPts val="560"/>
              </a:spcBef>
              <a:buClr>
                <a:schemeClr val="dk1"/>
              </a:buClr>
              <a:buSzPct val="100000"/>
              <a:buFont typeface="Calibri"/>
              <a:buChar char="–"/>
            </a:pPr>
            <a:r>
              <a:rPr strike="noStrike" u="sng" b="0" cap="none" baseline="0" sz="2800" lang="no-NO" i="0">
                <a:solidFill>
                  <a:schemeClr val="hlink"/>
                </a:solidFill>
                <a:latin typeface="Calibri"/>
                <a:ea typeface="Calibri"/>
                <a:cs typeface="Calibri"/>
                <a:sym typeface="Calibri"/>
                <a:hlinkClick r:id="rId4"/>
              </a:rPr>
              <a:t>qgis-tr@lists.osgeo.org</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Archive: </a:t>
            </a:r>
            <a:r>
              <a:rPr strike="noStrike" u="sng" b="0" cap="none" baseline="0" sz="2800" lang="no-NO" i="0">
                <a:solidFill>
                  <a:schemeClr val="hlink"/>
                </a:solidFill>
                <a:latin typeface="Calibri"/>
                <a:ea typeface="Calibri"/>
                <a:cs typeface="Calibri"/>
                <a:sym typeface="Calibri"/>
                <a:hlinkClick r:id="rId5"/>
              </a:rPr>
              <a:t>http://lists.osgeo.org/pipermail/qgis-tr/</a:t>
            </a:r>
            <a:r>
              <a:rPr strike="noStrike" u="none" b="0" cap="none" baseline="0" sz="2800" lang="no-NO" i="0">
                <a:solidFill>
                  <a:schemeClr val="dk1"/>
                </a:solidFill>
                <a:latin typeface="Calibri"/>
                <a:ea typeface="Calibri"/>
                <a:cs typeface="Calibri"/>
                <a:sym typeface="Calibri"/>
              </a:rPr>
              <a:t> </a:t>
            </a:r>
          </a:p>
          <a:p>
            <a:pPr algn="l" rtl="0" lvl="2" marR="0" indent="-76200" marL="1143000">
              <a:spcBef>
                <a:spcPts val="480"/>
              </a:spcBef>
              <a:buClr>
                <a:schemeClr val="dk1"/>
              </a:buClr>
              <a:buFont typeface="Calibri"/>
              <a:buNone/>
            </a:pPr>
            <a:r>
              <a:t/>
            </a:r>
            <a:endParaRPr strike="noStrike" u="none" b="0" cap="none" baseline="0" sz="24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y="0" x="0"/>
          <a:ext cy="0" cx="0"/>
          <a:chOff y="0" x="0"/>
          <a:chExt cy="0" cx="0"/>
        </a:xfrm>
      </p:grpSpPr>
      <p:sp>
        <p:nvSpPr>
          <p:cNvPr id="287" name="Shape 28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z="3600" lang="no-NO">
                <a:solidFill>
                  <a:srgbClr val="76923C"/>
                </a:solidFill>
                <a:latin typeface="Calibri"/>
                <a:ea typeface="Calibri"/>
                <a:cs typeface="Calibri"/>
                <a:sym typeface="Calibri"/>
              </a:rPr>
              <a:t>Har du</a:t>
            </a:r>
            <a:r>
              <a:rPr strike="noStrike" u="none" b="0" cap="none" baseline="0" sz="3600" lang="no-NO" i="0">
                <a:solidFill>
                  <a:srgbClr val="76923C"/>
                </a:solidFill>
                <a:latin typeface="Calibri"/>
                <a:ea typeface="Calibri"/>
                <a:cs typeface="Calibri"/>
                <a:sym typeface="Calibri"/>
              </a:rPr>
              <a:t> lyst til å hjelpe til med oversettelse?</a:t>
            </a:r>
          </a:p>
        </p:txBody>
      </p:sp>
      <p:sp>
        <p:nvSpPr>
          <p:cNvPr id="288" name="Shape 288"/>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lnSpc>
                <a:spcPct val="90000"/>
              </a:lnSpc>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For Norsk</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Kontakt oss</a:t>
            </a:r>
          </a:p>
          <a:p>
            <a:pPr algn="l" rtl="0" lvl="2" marR="0" indent="-228600" marL="1143000">
              <a:lnSpc>
                <a:spcPct val="90000"/>
              </a:lnSpc>
              <a:spcBef>
                <a:spcPts val="480"/>
              </a:spcBef>
              <a:buClr>
                <a:schemeClr val="dk1"/>
              </a:buClr>
              <a:buSzPct val="100000"/>
              <a:buFont typeface="Calibri"/>
              <a:buChar char="•"/>
            </a:pPr>
            <a:r>
              <a:rPr strike="noStrike" u="sng" b="0" cap="none" baseline="0" sz="2400" lang="no-NO" i="0">
                <a:solidFill>
                  <a:schemeClr val="hlink"/>
                </a:solidFill>
                <a:latin typeface="Calibri"/>
                <a:ea typeface="Calibri"/>
                <a:cs typeface="Calibri"/>
                <a:sym typeface="Calibri"/>
                <a:hlinkClick r:id="rId3"/>
              </a:rPr>
              <a:t>jamesstott1@gmail.com</a:t>
            </a:r>
          </a:p>
          <a:p>
            <a:pPr algn="l" rtl="0" lvl="2" marR="0" indent="-228600" marL="1143000">
              <a:lnSpc>
                <a:spcPct val="90000"/>
              </a:lnSpc>
              <a:spcBef>
                <a:spcPts val="480"/>
              </a:spcBef>
              <a:buClr>
                <a:schemeClr val="dk1"/>
              </a:buClr>
              <a:buSzPct val="100000"/>
              <a:buFont typeface="Calibri"/>
              <a:buChar char="•"/>
            </a:pPr>
            <a:r>
              <a:rPr u="sng" sz="2400" lang="no-NO">
                <a:solidFill>
                  <a:schemeClr val="hlink"/>
                </a:solidFill>
                <a:latin typeface="Calibri"/>
                <a:ea typeface="Calibri"/>
                <a:cs typeface="Calibri"/>
                <a:sym typeface="Calibri"/>
                <a:hlinkClick r:id="rId4"/>
              </a:rPr>
              <a:t>malenepe@gmail.com</a:t>
            </a:r>
            <a:r>
              <a:rPr sz="2400" lang="no-NO">
                <a:latin typeface="Calibri"/>
                <a:ea typeface="Calibri"/>
                <a:cs typeface="Calibri"/>
                <a:sym typeface="Calibri"/>
              </a:rPr>
              <a:t> </a:t>
            </a:r>
          </a:p>
          <a:p>
            <a:pPr algn="l" rtl="0" lvl="0" marR="0" indent="-342900" marL="342900">
              <a:lnSpc>
                <a:spcPct val="90000"/>
              </a:lnSpc>
              <a:spcBef>
                <a:spcPts val="64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For andre språk - </a:t>
            </a:r>
            <a:r>
              <a:rPr sz="3200" lang="no-NO">
                <a:solidFill>
                  <a:schemeClr val="dk1"/>
                </a:solidFill>
                <a:latin typeface="Calibri"/>
                <a:ea typeface="Calibri"/>
                <a:cs typeface="Calibri"/>
                <a:sym typeface="Calibri"/>
              </a:rPr>
              <a:t>nynorsk eller </a:t>
            </a:r>
            <a:r>
              <a:rPr strike="noStrike" u="none" b="0" cap="none" baseline="0" sz="3200" lang="no-NO" i="0">
                <a:solidFill>
                  <a:schemeClr val="dk1"/>
                </a:solidFill>
                <a:latin typeface="Calibri"/>
                <a:ea typeface="Calibri"/>
                <a:cs typeface="Calibri"/>
                <a:sym typeface="Calibri"/>
              </a:rPr>
              <a:t>samisk</a:t>
            </a:r>
            <a:r>
              <a:rPr sz="3200" lang="no-NO">
                <a:solidFill>
                  <a:schemeClr val="dk1"/>
                </a:solidFill>
                <a:latin typeface="Calibri"/>
                <a:ea typeface="Calibri"/>
                <a:cs typeface="Calibri"/>
                <a:sym typeface="Calibri"/>
              </a:rPr>
              <a:t>?</a:t>
            </a:r>
            <a:r>
              <a:rPr strike="noStrike" u="none" b="0" cap="none" baseline="0" sz="3200" lang="no-NO" i="0">
                <a:solidFill>
                  <a:schemeClr val="dk1"/>
                </a:solidFill>
                <a:latin typeface="Calibri"/>
                <a:ea typeface="Calibri"/>
                <a:cs typeface="Calibri"/>
                <a:sym typeface="Calibri"/>
              </a:rPr>
              <a:t>?? ☺</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Sjekk </a:t>
            </a:r>
            <a:r>
              <a:rPr sz="2800" lang="no-NO">
                <a:solidFill>
                  <a:schemeClr val="dk1"/>
                </a:solidFill>
                <a:latin typeface="Calibri"/>
                <a:ea typeface="Calibri"/>
                <a:cs typeface="Calibri"/>
                <a:sym typeface="Calibri"/>
              </a:rPr>
              <a:t>om</a:t>
            </a:r>
            <a:r>
              <a:rPr strike="noStrike" u="none" b="0" cap="none" baseline="0" sz="2800" lang="no-NO" i="0">
                <a:solidFill>
                  <a:schemeClr val="dk1"/>
                </a:solidFill>
                <a:latin typeface="Calibri"/>
                <a:ea typeface="Calibri"/>
                <a:cs typeface="Calibri"/>
                <a:sym typeface="Calibri"/>
              </a:rPr>
              <a:t> noen andre allerede oversetter (Hjelp &gt; Om &gt; Oversettere i QGIS)</a:t>
            </a:r>
          </a:p>
          <a:p>
            <a:pPr algn="l" rtl="0" lvl="1" marR="0" indent="-285750" marL="742950">
              <a:lnSpc>
                <a:spcPct val="90000"/>
              </a:lnSpc>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Kontakt qgis-tr mailing list - </a:t>
            </a:r>
            <a:r>
              <a:rPr strike="noStrike" u="sng" b="0" cap="none" baseline="0" sz="2800" lang="no-NO" i="0">
                <a:solidFill>
                  <a:schemeClr val="hlink"/>
                </a:solidFill>
                <a:latin typeface="Calibri"/>
                <a:ea typeface="Calibri"/>
                <a:cs typeface="Calibri"/>
                <a:sym typeface="Calibri"/>
                <a:hlinkClick r:id="rId5"/>
              </a:rPr>
              <a:t>qgis-tr@lists.osgeo.org</a:t>
            </a:r>
          </a:p>
          <a:p>
            <a:pPr algn="l" rtl="0" lvl="0" marR="0" indent="-139700" marL="342900">
              <a:lnSpc>
                <a:spcPct val="90000"/>
              </a:lnSpc>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1" marR="0" indent="-107950" marL="742950">
              <a:lnSpc>
                <a:spcPct val="90000"/>
              </a:lnSpc>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y="0" x="0"/>
          <a:ext cy="0" cx="0"/>
          <a:chOff y="0" x="0"/>
          <a:chExt cy="0" cx="0"/>
        </a:xfrm>
      </p:grpSpPr>
      <p:sp>
        <p:nvSpPr>
          <p:cNvPr id="294" name="Shape 294"/>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Lyst til å hjelpe QGIS???</a:t>
            </a:r>
          </a:p>
        </p:txBody>
      </p:sp>
      <p:sp>
        <p:nvSpPr>
          <p:cNvPr id="295" name="Shape 295"/>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sng" b="0" cap="none" baseline="0" sz="2400" lang="no-NO" i="0">
                <a:solidFill>
                  <a:schemeClr val="hlink"/>
                </a:solidFill>
                <a:latin typeface="Calibri"/>
                <a:ea typeface="Calibri"/>
                <a:cs typeface="Calibri"/>
                <a:sym typeface="Calibri"/>
                <a:hlinkClick r:id="rId3"/>
              </a:rPr>
              <a:t>https://www.qgis.org/en/site/getinvolved/index.html</a:t>
            </a:r>
          </a:p>
          <a:p>
            <a:pPr algn="l" rtl="0" lvl="0" marR="0" indent="-190500" marL="342900">
              <a:spcBef>
                <a:spcPts val="480"/>
              </a:spcBef>
              <a:buClr>
                <a:schemeClr val="dk1"/>
              </a:buClr>
              <a:buFont typeface="Calibri"/>
              <a:buNone/>
            </a:pPr>
            <a:r>
              <a:t/>
            </a:r>
            <a:endParaRPr strike="noStrike" u="none" b="0" cap="none" baseline="0" sz="2400" i="0">
              <a:solidFill>
                <a:schemeClr val="dk1"/>
              </a:solidFill>
              <a:latin typeface="Calibri"/>
              <a:ea typeface="Calibri"/>
              <a:cs typeface="Calibri"/>
              <a:sym typeface="Calibri"/>
            </a:endParaRP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Report bugs</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Participate in Support (mailing lists, gis.stackexchange)</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Translate</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Documentation</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Website</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Plugins</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QGIS Core</a:t>
            </a:r>
          </a:p>
          <a:p>
            <a:pPr algn="l" rtl="0" lvl="1" marR="0" indent="-285750" marL="74295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Sponsor and Donate</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y="0" x="0"/>
          <a:ext cy="0" cx="0"/>
          <a:chOff y="0" x="0"/>
          <a:chExt cy="0" cx="0"/>
        </a:xfrm>
      </p:grpSpPr>
      <p:sp>
        <p:nvSpPr>
          <p:cNvPr id="301" name="Shape 301"/>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Tutorials / Linker</a:t>
            </a:r>
          </a:p>
        </p:txBody>
      </p:sp>
      <p:sp>
        <p:nvSpPr>
          <p:cNvPr id="302" name="Shape 302"/>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rgbClr val="0000FF"/>
              </a:buClr>
              <a:buSzPct val="100000"/>
              <a:buFont typeface="Calibri"/>
              <a:buChar char="•"/>
            </a:pPr>
            <a:r>
              <a:rPr strike="noStrike" u="sng" b="0" cap="none" baseline="0" sz="3200" lang="no-NO" i="0">
                <a:solidFill>
                  <a:srgbClr val="0000FF"/>
                </a:solidFill>
                <a:latin typeface="Calibri"/>
                <a:ea typeface="Calibri"/>
                <a:cs typeface="Calibri"/>
                <a:sym typeface="Calibri"/>
                <a:hlinkClick r:id="rId3"/>
              </a:rPr>
              <a:t>http://docs.qgis.org/2.2/en/docs/training_manual/</a:t>
            </a:r>
          </a:p>
          <a:p>
            <a:pPr algn="l" rtl="0" lvl="0" marR="0" indent="-342900" marL="342900">
              <a:spcBef>
                <a:spcPts val="640"/>
              </a:spcBef>
              <a:buClr>
                <a:srgbClr val="0000FF"/>
              </a:buClr>
              <a:buSzPct val="100000"/>
              <a:buFont typeface="Calibri"/>
              <a:buChar char="•"/>
            </a:pPr>
            <a:r>
              <a:rPr strike="noStrike" u="sng" b="0" cap="none" baseline="0" sz="3200" lang="no-NO" i="0">
                <a:solidFill>
                  <a:srgbClr val="0000FF"/>
                </a:solidFill>
                <a:latin typeface="Calibri"/>
                <a:ea typeface="Calibri"/>
                <a:cs typeface="Calibri"/>
                <a:sym typeface="Calibri"/>
                <a:hlinkClick r:id="rId4"/>
              </a:rPr>
              <a:t>http://www.qgistutorials.com/en/</a:t>
            </a:r>
          </a:p>
          <a:p>
            <a:pPr algn="l" rtl="0" lvl="0" marR="0" indent="-342900" marL="342900">
              <a:spcBef>
                <a:spcPts val="640"/>
              </a:spcBef>
              <a:buClr>
                <a:srgbClr val="0000FF"/>
              </a:buClr>
              <a:buSzPct val="100000"/>
              <a:buFont typeface="Calibri"/>
              <a:buChar char="•"/>
            </a:pPr>
            <a:r>
              <a:rPr strike="noStrike" u="sng" b="0" cap="none" baseline="0" sz="3200" lang="no-NO" i="0">
                <a:solidFill>
                  <a:srgbClr val="0000FF"/>
                </a:solidFill>
                <a:latin typeface="Calibri"/>
                <a:ea typeface="Calibri"/>
                <a:cs typeface="Calibri"/>
                <a:sym typeface="Calibri"/>
                <a:hlinkClick r:id="rId5"/>
              </a:rPr>
              <a:t>http://nathanw.net/</a:t>
            </a:r>
          </a:p>
          <a:p>
            <a:pPr algn="l" rtl="0" lvl="0" marR="0" indent="-342900" marL="342900">
              <a:spcBef>
                <a:spcPts val="640"/>
              </a:spcBef>
              <a:buClr>
                <a:srgbClr val="0000FF"/>
              </a:buClr>
              <a:buSzPct val="100000"/>
              <a:buFont typeface="Calibri"/>
              <a:buChar char="•"/>
            </a:pPr>
            <a:r>
              <a:rPr u="sng" sz="3200" lang="no-NO">
                <a:solidFill>
                  <a:srgbClr val="0000FF"/>
                </a:solidFill>
                <a:latin typeface="Calibri"/>
                <a:ea typeface="Calibri"/>
                <a:cs typeface="Calibri"/>
                <a:sym typeface="Calibri"/>
                <a:hlinkClick r:id="rId6"/>
              </a:rPr>
              <a:t>http://anitagraser.com/</a:t>
            </a:r>
          </a:p>
          <a:p>
            <a:pPr algn="l" rtl="0" lvl="0" marR="0" indent="-342900" marL="342900">
              <a:spcBef>
                <a:spcPts val="640"/>
              </a:spcBef>
              <a:buClr>
                <a:srgbClr val="0000FF"/>
              </a:buClr>
              <a:buSzPct val="100000"/>
              <a:buFont typeface="Calibri"/>
              <a:buChar char="•"/>
            </a:pPr>
            <a:r>
              <a:rPr u="sng" sz="3200" lang="no-NO">
                <a:solidFill>
                  <a:srgbClr val="0000FF"/>
                </a:solidFill>
                <a:latin typeface="Calibri"/>
                <a:ea typeface="Calibri"/>
                <a:cs typeface="Calibri"/>
                <a:sym typeface="Calibri"/>
                <a:hlinkClick r:id="rId7"/>
              </a:rPr>
              <a:t>http://nyalldawson.net/</a:t>
            </a:r>
          </a:p>
          <a:p>
            <a:pPr algn="l" rtl="0" lvl="0" marR="0" indent="0" marL="0">
              <a:spcBef>
                <a:spcPts val="640"/>
              </a:spcBef>
              <a:buNone/>
            </a:pPr>
            <a:r>
              <a:t/>
            </a:r>
            <a:endParaRPr sz="3200">
              <a:solidFill>
                <a:schemeClr val="dk1"/>
              </a:solidFill>
              <a:latin typeface="Calibri"/>
              <a:ea typeface="Calibri"/>
              <a:cs typeface="Calibri"/>
              <a:sym typeface="Calibri"/>
            </a:endParaRPr>
          </a:p>
          <a:p>
            <a:pPr algn="l" rtl="0" lvl="0" marR="0" indent="-342900" marL="342900">
              <a:spcBef>
                <a:spcPts val="640"/>
              </a:spcBef>
              <a:buClr>
                <a:srgbClr val="0000FF"/>
              </a:buClr>
              <a:buSzPct val="100000"/>
              <a:buFont typeface="Calibri"/>
              <a:buChar char="•"/>
            </a:pPr>
            <a:r>
              <a:rPr strike="noStrike" u="sng" b="0" cap="none" baseline="0" sz="3200" lang="no-NO" i="0">
                <a:solidFill>
                  <a:srgbClr val="0000FF"/>
                </a:solidFill>
                <a:latin typeface="Calibri"/>
                <a:ea typeface="Calibri"/>
                <a:cs typeface="Calibri"/>
                <a:sym typeface="Calibri"/>
                <a:hlinkClick r:id="rId8"/>
              </a:rPr>
              <a:t>http://jamesinnorway.net/</a:t>
            </a: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a:p>
            <a:pPr algn="l" rtl="0" lvl="0" marR="0" indent="0" marL="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y="0" x="0"/>
          <a:ext cy="0" cx="0"/>
          <a:chOff y="0" x="0"/>
          <a:chExt cy="0" cx="0"/>
        </a:xfrm>
      </p:grpSpPr>
      <p:sp>
        <p:nvSpPr>
          <p:cNvPr id="101" name="Shape 101"/>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Vår bakgrunn</a:t>
            </a:r>
          </a:p>
        </p:txBody>
      </p:sp>
      <p:sp>
        <p:nvSpPr>
          <p:cNvPr id="102" name="Shape 102"/>
          <p:cNvSpPr txBox="1"/>
          <p:nvPr>
            <p:ph idx="1" type="body"/>
          </p:nvPr>
        </p:nvSpPr>
        <p:spPr>
          <a:xfrm>
            <a:off y="1476650" x="4648200"/>
            <a:ext cy="5133599" cx="4038599"/>
          </a:xfrm>
          <a:prstGeom prst="rect">
            <a:avLst/>
          </a:prstGeom>
          <a:noFill/>
          <a:ln>
            <a:noFill/>
          </a:ln>
        </p:spPr>
        <p:txBody>
          <a:bodyPr bIns="45700" rIns="91425" lIns="91425" tIns="45700" anchor="t" anchorCtr="0">
            <a:noAutofit/>
          </a:bodyPr>
          <a:lstStyle/>
          <a:p>
            <a:pPr algn="l" rtl="0" lvl="0" marR="0" indent="0" marL="0">
              <a:lnSpc>
                <a:spcPct val="90000"/>
              </a:lnSpc>
              <a:spcBef>
                <a:spcPts val="0"/>
              </a:spcBef>
              <a:buClr>
                <a:schemeClr val="dk1"/>
              </a:buClr>
              <a:buSzPct val="25000"/>
              <a:buFont typeface="Calibri"/>
              <a:buNone/>
            </a:pPr>
            <a:r>
              <a:rPr strike="noStrike" u="none" b="0" cap="none" baseline="0" sz="2800" lang="no-NO" i="0">
                <a:solidFill>
                  <a:schemeClr val="dk1"/>
                </a:solidFill>
                <a:latin typeface="Calibri"/>
                <a:ea typeface="Calibri"/>
                <a:cs typeface="Calibri"/>
                <a:sym typeface="Calibri"/>
              </a:rPr>
              <a:t>Maléne Peterson</a:t>
            </a:r>
          </a:p>
          <a:p>
            <a:pPr algn="l" rtl="0" lvl="0" marR="0" indent="-342900" marL="342900">
              <a:lnSpc>
                <a:spcPct val="90000"/>
              </a:lnSpc>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Master i kystforvaltning og vannressurser med fordypning i GIS, Universitetet i Bergen.</a:t>
            </a:r>
          </a:p>
          <a:p>
            <a:pPr algn="l" rtl="0" lvl="0" marR="0" indent="-342900" marL="342900">
              <a:lnSpc>
                <a:spcPct val="90000"/>
              </a:lnSpc>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5 ½ år som GIS-medarbeider i Kartverket, Sjødivisjonen</a:t>
            </a:r>
          </a:p>
          <a:p>
            <a:pPr algn="l" rtl="0" lvl="0" marR="0" indent="-342900" marL="342900">
              <a:lnSpc>
                <a:spcPct val="90000"/>
              </a:lnSpc>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Fra januar 2013; GIS-koordinator i Rogaland fylkeskommune</a:t>
            </a:r>
          </a:p>
          <a:p>
            <a:pPr algn="l" rtl="0" lvl="0" marR="0" indent="-342900" marL="342900">
              <a:lnSpc>
                <a:spcPct val="90000"/>
              </a:lnSpc>
              <a:spcBef>
                <a:spcPts val="400"/>
              </a:spcBef>
              <a:buClr>
                <a:schemeClr val="dk1"/>
              </a:buClr>
              <a:buSzPct val="100000"/>
              <a:buFont typeface="Calibri"/>
              <a:buChar char="•"/>
            </a:pPr>
            <a:r>
              <a:rPr sz="2000" lang="no-NO">
                <a:solidFill>
                  <a:schemeClr val="dk1"/>
                </a:solidFill>
                <a:latin typeface="Calibri"/>
                <a:ea typeface="Calibri"/>
                <a:cs typeface="Calibri"/>
                <a:sym typeface="Calibri"/>
              </a:rPr>
              <a:t>Bruker ArcGIS, QGIS og PostGIS</a:t>
            </a:r>
          </a:p>
          <a:p>
            <a:pPr algn="l" rtl="0" lvl="0" marR="0" indent="-342900" marL="342900">
              <a:lnSpc>
                <a:spcPct val="90000"/>
              </a:lnSpc>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Ble først kjent med QGIS </a:t>
            </a:r>
            <a:r>
              <a:rPr sz="2000" lang="no-NO">
                <a:solidFill>
                  <a:schemeClr val="dk1"/>
                </a:solidFill>
                <a:latin typeface="Calibri"/>
                <a:ea typeface="Calibri"/>
                <a:cs typeface="Calibri"/>
                <a:sym typeface="Calibri"/>
              </a:rPr>
              <a:t>når jeg begynte som GIS-koordinator</a:t>
            </a:r>
            <a:r>
              <a:rPr strike="noStrike" u="none" b="0" cap="none" baseline="0" sz="2000" lang="no-NO" i="0">
                <a:solidFill>
                  <a:schemeClr val="dk1"/>
                </a:solidFill>
                <a:latin typeface="Calibri"/>
                <a:ea typeface="Calibri"/>
                <a:cs typeface="Calibri"/>
                <a:sym typeface="Calibri"/>
              </a:rPr>
              <a:t>.</a:t>
            </a:r>
          </a:p>
          <a:p>
            <a:pPr algn="l" rtl="0" lvl="1" marR="0" indent="-285750" marL="742950">
              <a:lnSpc>
                <a:spcPct val="90000"/>
              </a:lnSpc>
              <a:spcBef>
                <a:spcPts val="320"/>
              </a:spcBef>
              <a:buClr>
                <a:schemeClr val="dk1"/>
              </a:buClr>
              <a:buSzPct val="100000"/>
              <a:buFont typeface="Calibri"/>
              <a:buChar char="–"/>
            </a:pPr>
            <a:r>
              <a:rPr strike="noStrike" u="none" b="0" cap="none" baseline="0" sz="1600" lang="no-NO" i="0">
                <a:solidFill>
                  <a:schemeClr val="dk1"/>
                </a:solidFill>
                <a:latin typeface="Calibri"/>
                <a:ea typeface="Calibri"/>
                <a:cs typeface="Calibri"/>
                <a:sym typeface="Calibri"/>
              </a:rPr>
              <a:t>Arkeologene i Rogaland fylkeskommune bruker QGIS</a:t>
            </a:r>
          </a:p>
          <a:p>
            <a:pPr algn="l" rtl="0" lvl="1" marR="0" indent="-285750" marL="742950">
              <a:lnSpc>
                <a:spcPct val="90000"/>
              </a:lnSpc>
              <a:spcBef>
                <a:spcPts val="320"/>
              </a:spcBef>
              <a:buClr>
                <a:schemeClr val="dk1"/>
              </a:buClr>
              <a:buSzPct val="100000"/>
              <a:buFont typeface="Calibri"/>
              <a:buChar char="–"/>
            </a:pPr>
            <a:r>
              <a:rPr sz="1600" lang="no-NO">
                <a:solidFill>
                  <a:schemeClr val="dk1"/>
                </a:solidFill>
                <a:latin typeface="Calibri"/>
                <a:ea typeface="Calibri"/>
                <a:cs typeface="Calibri"/>
                <a:sym typeface="Calibri"/>
              </a:rPr>
              <a:t>Samarbeider med FM om felles kartportal og PostGIS-db. Oppdaterer PostGIS-db i QGIS. </a:t>
            </a:r>
          </a:p>
        </p:txBody>
      </p:sp>
      <p:sp>
        <p:nvSpPr>
          <p:cNvPr id="103" name="Shape 103"/>
          <p:cNvSpPr txBox="1"/>
          <p:nvPr/>
        </p:nvSpPr>
        <p:spPr>
          <a:xfrm>
            <a:off y="1476650" x="453750"/>
            <a:ext cy="4678199" cx="4038599"/>
          </a:xfrm>
          <a:prstGeom prst="rect">
            <a:avLst/>
          </a:prstGeom>
          <a:noFill/>
          <a:ln>
            <a:noFill/>
          </a:ln>
        </p:spPr>
        <p:txBody>
          <a:bodyPr bIns="45700" rIns="91425" lIns="91425" tIns="45700" anchor="t" anchorCtr="0">
            <a:noAutofit/>
          </a:bodyPr>
          <a:lstStyle/>
          <a:p>
            <a:pPr algn="l" rtl="0" lvl="0" marR="0" indent="0" marL="0">
              <a:spcBef>
                <a:spcPts val="0"/>
              </a:spcBef>
              <a:buClr>
                <a:schemeClr val="dk1"/>
              </a:buClr>
              <a:buSzPct val="25000"/>
              <a:buFont typeface="Calibri"/>
              <a:buNone/>
            </a:pPr>
            <a:r>
              <a:rPr strike="noStrike" u="none" b="0" cap="none" baseline="0" sz="2800" lang="no-NO" i="0">
                <a:solidFill>
                  <a:schemeClr val="dk1"/>
                </a:solidFill>
                <a:latin typeface="Calibri"/>
                <a:ea typeface="Calibri"/>
                <a:cs typeface="Calibri"/>
                <a:sym typeface="Calibri"/>
              </a:rPr>
              <a:t>James Stott</a:t>
            </a:r>
          </a:p>
          <a:p>
            <a:pPr algn="l" rtl="0" lvl="0" marR="0" indent="-342900" marL="34290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Master i GIS, University of Leeds.</a:t>
            </a:r>
          </a:p>
          <a:p>
            <a:pPr algn="l" rtl="0" lvl="0" marR="0" indent="-342900" marL="34290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8 år </a:t>
            </a:r>
            <a:r>
              <a:rPr sz="2000" lang="no-NO">
                <a:solidFill>
                  <a:schemeClr val="dk1"/>
                </a:solidFill>
                <a:latin typeface="Calibri"/>
                <a:ea typeface="Calibri"/>
                <a:cs typeface="Calibri"/>
                <a:sym typeface="Calibri"/>
              </a:rPr>
              <a:t>som GIS Koordinator i</a:t>
            </a:r>
            <a:r>
              <a:rPr strike="noStrike" u="none" b="0" cap="none" baseline="0" sz="2000" lang="no-NO" i="0">
                <a:solidFill>
                  <a:schemeClr val="dk1"/>
                </a:solidFill>
                <a:latin typeface="Calibri"/>
                <a:ea typeface="Calibri"/>
                <a:cs typeface="Calibri"/>
                <a:sym typeface="Calibri"/>
              </a:rPr>
              <a:t> Nicholas Pearson Associates (NPA)</a:t>
            </a:r>
          </a:p>
          <a:p>
            <a:pPr algn="l" rtl="0" lvl="0" marR="0" indent="-342900" marL="34290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Fra januar 2013; GIS-koordinator i Fylkesmannen i Rogaland</a:t>
            </a:r>
          </a:p>
          <a:p>
            <a:pPr algn="l" rtl="0" lvl="0" marR="0" indent="-342900" marL="34290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Bruker QGIS, PostGIS, OGR/GDAL (og ArcGIS)</a:t>
            </a:r>
          </a:p>
          <a:p>
            <a:pPr algn="l" rtl="0" lvl="0" marR="0" indent="-342900" marL="342900">
              <a:spcBef>
                <a:spcPts val="400"/>
              </a:spcBef>
              <a:buClr>
                <a:schemeClr val="dk1"/>
              </a:buClr>
              <a:buSzPct val="100000"/>
              <a:buFont typeface="Calibri"/>
              <a:buChar char="•"/>
            </a:pPr>
            <a:r>
              <a:rPr strike="noStrike" u="none" b="0" cap="none" baseline="0" sz="2000" lang="no-NO" i="0">
                <a:solidFill>
                  <a:schemeClr val="dk1"/>
                </a:solidFill>
                <a:latin typeface="Calibri"/>
                <a:ea typeface="Calibri"/>
                <a:cs typeface="Calibri"/>
                <a:sym typeface="Calibri"/>
              </a:rPr>
              <a:t>Ble først kjent med QGIS rundt versjon 1.4.</a:t>
            </a:r>
          </a:p>
          <a:p>
            <a:pPr algn="l" rtl="0" lvl="1" marR="0" indent="-285750" marL="742950">
              <a:spcBef>
                <a:spcPts val="320"/>
              </a:spcBef>
              <a:buClr>
                <a:schemeClr val="dk1"/>
              </a:buClr>
              <a:buSzPct val="100000"/>
              <a:buFont typeface="Calibri"/>
              <a:buChar char="–"/>
            </a:pPr>
            <a:r>
              <a:rPr strike="noStrike" u="none" b="0" cap="none" baseline="0" sz="1600" lang="no-NO" i="0">
                <a:solidFill>
                  <a:schemeClr val="dk1"/>
                </a:solidFill>
                <a:latin typeface="Calibri"/>
                <a:ea typeface="Calibri"/>
                <a:cs typeface="Calibri"/>
                <a:sym typeface="Calibri"/>
              </a:rPr>
              <a:t>Flyttet NPA til bruk av åpen kilde GIS programvare (QGIS, PostGIS). </a:t>
            </a:r>
          </a:p>
          <a:p>
            <a:pPr algn="l" rtl="0" lvl="1" marR="0" indent="-285750" marL="742950">
              <a:spcBef>
                <a:spcPts val="320"/>
              </a:spcBef>
              <a:buClr>
                <a:schemeClr val="dk1"/>
              </a:buClr>
              <a:buSzPct val="100000"/>
              <a:buFont typeface="Calibri"/>
              <a:buChar char="–"/>
            </a:pPr>
            <a:r>
              <a:rPr sz="1600" lang="no-NO">
                <a:solidFill>
                  <a:schemeClr val="dk1"/>
                </a:solidFill>
                <a:latin typeface="Calibri"/>
                <a:ea typeface="Calibri"/>
                <a:cs typeface="Calibri"/>
                <a:sym typeface="Calibri"/>
              </a:rPr>
              <a:t>Brukt QGIS og PostGIS på en £1m prosjekt med stort sukkess - tid sparinger og bedre grafiker.</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y="0" x="0"/>
          <a:ext cy="0" cx="0"/>
          <a:chOff y="0" x="0"/>
          <a:chExt cy="0" cx="0"/>
        </a:xfrm>
      </p:grpSpPr>
      <p:sp>
        <p:nvSpPr>
          <p:cNvPr id="307" name="Shape 307"/>
          <p:cNvSpPr txBox="1"/>
          <p:nvPr>
            <p:ph type="title"/>
          </p:nvPr>
        </p:nvSpPr>
        <p:spPr>
          <a:xfrm>
            <a:off y="307775" x="4886200"/>
            <a:ext cy="6201900" cx="40713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Font typeface="Calibri"/>
              <a:buNone/>
            </a:pPr>
            <a:r>
              <a:t/>
            </a:r>
            <a:endParaRPr sz="3600">
              <a:solidFill>
                <a:schemeClr val="dk1"/>
              </a:solidFill>
              <a:latin typeface="Calibri"/>
              <a:ea typeface="Calibri"/>
              <a:cs typeface="Calibri"/>
              <a:sym typeface="Calibri"/>
            </a:endParaRPr>
          </a:p>
          <a:p>
            <a:pPr algn="ctr" rtl="0" lvl="0" marR="0" indent="0" marL="0">
              <a:spcBef>
                <a:spcPts val="0"/>
              </a:spcBef>
              <a:buClr>
                <a:schemeClr val="dk1"/>
              </a:buClr>
              <a:buSzPct val="25000"/>
              <a:buFont typeface="Calibri"/>
              <a:buNone/>
            </a:pPr>
            <a:r>
              <a:rPr strike="noStrike" u="none" b="0" cap="none" baseline="0" sz="3600" lang="no-NO" i="0">
                <a:solidFill>
                  <a:schemeClr val="dk1"/>
                </a:solidFill>
                <a:latin typeface="Calibri"/>
                <a:ea typeface="Calibri"/>
                <a:cs typeface="Calibri"/>
                <a:sym typeface="Calibri"/>
              </a:rPr>
              <a:t>Spørsmål?</a:t>
            </a:r>
          </a:p>
          <a:p>
            <a:pPr algn="ctr" rtl="0" lvl="0" marR="0" indent="0" marL="0">
              <a:spcBef>
                <a:spcPts val="0"/>
              </a:spcBef>
              <a:buClr>
                <a:schemeClr val="dk1"/>
              </a:buClr>
              <a:buFont typeface="Calibri"/>
              <a:buNone/>
            </a:pPr>
            <a:r>
              <a:t/>
            </a:r>
            <a:endParaRPr sz="4400">
              <a:solidFill>
                <a:schemeClr val="dk1"/>
              </a:solidFill>
              <a:latin typeface="Calibri"/>
              <a:ea typeface="Calibri"/>
              <a:cs typeface="Calibri"/>
              <a:sym typeface="Calibri"/>
            </a:endParaRPr>
          </a:p>
          <a:p>
            <a:pPr algn="ctr" rtl="0" lvl="0" marR="0" indent="0" marL="0">
              <a:spcBef>
                <a:spcPts val="0"/>
              </a:spcBef>
              <a:buClr>
                <a:schemeClr val="dk1"/>
              </a:buClr>
              <a:buFont typeface="Calibri"/>
              <a:buNone/>
            </a:pPr>
            <a:r>
              <a:t/>
            </a:r>
            <a:endParaRPr sz="4400">
              <a:solidFill>
                <a:schemeClr val="dk1"/>
              </a:solidFill>
              <a:latin typeface="Calibri"/>
              <a:ea typeface="Calibri"/>
              <a:cs typeface="Calibri"/>
              <a:sym typeface="Calibri"/>
            </a:endParaRPr>
          </a:p>
          <a:p>
            <a:pPr algn="ctr" rtl="0" lvl="0" marR="0" indent="0" marL="0">
              <a:spcBef>
                <a:spcPts val="0"/>
              </a:spcBef>
              <a:buClr>
                <a:schemeClr val="dk1"/>
              </a:buClr>
              <a:buFont typeface="Calibri"/>
              <a:buNone/>
            </a:pPr>
            <a:r>
              <a:t/>
            </a:r>
            <a:endParaRPr sz="4400">
              <a:solidFill>
                <a:schemeClr val="dk1"/>
              </a:solidFill>
              <a:latin typeface="Calibri"/>
              <a:ea typeface="Calibri"/>
              <a:cs typeface="Calibri"/>
              <a:sym typeface="Calibri"/>
            </a:endParaRPr>
          </a:p>
          <a:p>
            <a:pPr algn="ctr" rtl="0" lvl="0" marR="0" indent="0" marL="0">
              <a:spcBef>
                <a:spcPts val="0"/>
              </a:spcBef>
              <a:buClr>
                <a:schemeClr val="dk1"/>
              </a:buClr>
              <a:buFont typeface="Calibri"/>
              <a:buNone/>
            </a:pPr>
            <a:r>
              <a:t/>
            </a:r>
            <a:endParaRPr sz="4400">
              <a:solidFill>
                <a:schemeClr val="dk1"/>
              </a:solidFill>
              <a:latin typeface="Calibri"/>
              <a:ea typeface="Calibri"/>
              <a:cs typeface="Calibri"/>
              <a:sym typeface="Calibri"/>
            </a:endParaRPr>
          </a:p>
          <a:p>
            <a:pPr algn="ctr" rtl="0" lvl="0" marR="0" indent="0" marL="0">
              <a:spcBef>
                <a:spcPts val="0"/>
              </a:spcBef>
              <a:buClr>
                <a:schemeClr val="dk1"/>
              </a:buClr>
              <a:buSzPct val="25000"/>
              <a:buFont typeface="Calibri"/>
              <a:buNone/>
            </a:pPr>
            <a:r>
              <a:rPr sz="3600" lang="no-NO">
                <a:solidFill>
                  <a:schemeClr val="dk1"/>
                </a:solidFill>
                <a:latin typeface="Calibri"/>
                <a:ea typeface="Calibri"/>
                <a:cs typeface="Calibri"/>
                <a:sym typeface="Calibri"/>
              </a:rPr>
              <a:t>Diskusjonspunkter</a:t>
            </a:r>
          </a:p>
          <a:p>
            <a:pPr algn="l" rtl="0" lvl="0" indent="-342900" marL="342900">
              <a:lnSpc>
                <a:spcPct val="80000"/>
              </a:lnSpc>
              <a:spcBef>
                <a:spcPts val="330"/>
              </a:spcBef>
              <a:buClr>
                <a:schemeClr val="dk1"/>
              </a:buClr>
              <a:buSzPct val="97058"/>
              <a:buFont typeface="Calibri"/>
              <a:buChar char="•"/>
            </a:pPr>
            <a:r>
              <a:rPr sz="1650" lang="no-NO">
                <a:solidFill>
                  <a:schemeClr val="dk1"/>
                </a:solidFill>
                <a:latin typeface="Calibri"/>
                <a:ea typeface="Calibri"/>
                <a:cs typeface="Calibri"/>
                <a:sym typeface="Calibri"/>
              </a:rPr>
              <a:t>Åpen kilde eller QGIS brukergruppe i Norge? OSGeo Nordic </a:t>
            </a:r>
          </a:p>
          <a:p>
            <a:pPr algn="l" rtl="0" lvl="0" indent="-342900" marL="342900">
              <a:lnSpc>
                <a:spcPct val="80000"/>
              </a:lnSpc>
              <a:spcBef>
                <a:spcPts val="330"/>
              </a:spcBef>
              <a:buClr>
                <a:schemeClr val="dk1"/>
              </a:buClr>
              <a:buSzPct val="97058"/>
              <a:buFont typeface="Calibri"/>
              <a:buChar char="•"/>
            </a:pPr>
            <a:r>
              <a:rPr sz="1650" lang="no-NO">
                <a:solidFill>
                  <a:schemeClr val="dk1"/>
                </a:solidFill>
                <a:latin typeface="Calibri"/>
                <a:ea typeface="Calibri"/>
                <a:cs typeface="Calibri"/>
                <a:sym typeface="Calibri"/>
              </a:rPr>
              <a:t>Tilpasning av QGIS til bruk i Norge?</a:t>
            </a:r>
            <a:r>
              <a:rPr lang="no-NO">
                <a:solidFill>
                  <a:schemeClr val="dk1"/>
                </a:solidFill>
              </a:rPr>
              <a:t> </a:t>
            </a:r>
            <a:r>
              <a:rPr sz="1650" lang="no-NO">
                <a:solidFill>
                  <a:schemeClr val="dk1"/>
                </a:solidFill>
                <a:latin typeface="Calibri"/>
                <a:ea typeface="Calibri"/>
                <a:cs typeface="Calibri"/>
                <a:sym typeface="Calibri"/>
              </a:rPr>
              <a:t>Felles lagringsplass for ressurser? – sld/qml filer feks plan data, fkb, N serie, ogr skripter for data opplasting</a:t>
            </a:r>
          </a:p>
          <a:p>
            <a:pPr algn="ctr" rtl="0" lvl="0" marR="0" indent="0" marL="0">
              <a:spcBef>
                <a:spcPts val="0"/>
              </a:spcBef>
              <a:buClr>
                <a:schemeClr val="dk1"/>
              </a:buClr>
              <a:buFont typeface="Calibri"/>
              <a:buNone/>
            </a:pPr>
            <a:r>
              <a:t/>
            </a:r>
            <a:endParaRPr sz="4400">
              <a:solidFill>
                <a:schemeClr val="dk1"/>
              </a:solidFill>
              <a:latin typeface="Calibri"/>
              <a:ea typeface="Calibri"/>
              <a:cs typeface="Calibri"/>
              <a:sym typeface="Calibri"/>
            </a:endParaRPr>
          </a:p>
        </p:txBody>
      </p:sp>
      <p:pic>
        <p:nvPicPr>
          <p:cNvPr id="308" name="Shape 308"/>
          <p:cNvPicPr preferRelativeResize="0"/>
          <p:nvPr/>
        </p:nvPicPr>
        <p:blipFill>
          <a:blip r:embed="rId3">
            <a:alphaModFix/>
          </a:blip>
          <a:stretch>
            <a:fillRect/>
          </a:stretch>
        </p:blipFill>
        <p:spPr>
          <a:xfrm>
            <a:off y="369125" x="457200"/>
            <a:ext cy="6201778" cx="43856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y="0" x="0"/>
          <a:ext cy="0" cx="0"/>
          <a:chOff y="0" x="0"/>
          <a:chExt cy="0" cx="0"/>
        </a:xfrm>
      </p:grpSpPr>
      <p:sp>
        <p:nvSpPr>
          <p:cNvPr id="109" name="Shape 109"/>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GIS i Rogaland</a:t>
            </a:r>
          </a:p>
        </p:txBody>
      </p:sp>
      <p:sp>
        <p:nvSpPr>
          <p:cNvPr id="110" name="Shape 110"/>
          <p:cNvSpPr txBox="1"/>
          <p:nvPr>
            <p:ph idx="1" type="body"/>
          </p:nvPr>
        </p:nvSpPr>
        <p:spPr>
          <a:xfrm>
            <a:off y="1600200" x="457200"/>
            <a:ext cy="2389500"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Samarbeid i Rogaland</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Felles kartportal - Temakart Rogaland</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Felles PostGIS database</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QGIS</a:t>
            </a:r>
            <a:r>
              <a:rPr sz="2800" lang="no-NO">
                <a:solidFill>
                  <a:schemeClr val="dk1"/>
                </a:solidFill>
                <a:latin typeface="Calibri"/>
                <a:ea typeface="Calibri"/>
                <a:cs typeface="Calibri"/>
                <a:sym typeface="Calibri"/>
              </a:rPr>
              <a:t> - </a:t>
            </a:r>
            <a:r>
              <a:rPr strike="noStrike" u="none" b="0" cap="none" baseline="0" sz="2800" lang="no-NO" i="0">
                <a:solidFill>
                  <a:schemeClr val="dk1"/>
                </a:solidFill>
                <a:latin typeface="Calibri"/>
                <a:ea typeface="Calibri"/>
                <a:cs typeface="Calibri"/>
                <a:sym typeface="Calibri"/>
              </a:rPr>
              <a:t>oversettelser</a:t>
            </a:r>
          </a:p>
        </p:txBody>
      </p:sp>
      <p:pic>
        <p:nvPicPr>
          <p:cNvPr id="111" name="Shape 111"/>
          <p:cNvPicPr preferRelativeResize="0"/>
          <p:nvPr/>
        </p:nvPicPr>
        <p:blipFill>
          <a:blip r:embed="rId3">
            <a:alphaModFix/>
          </a:blip>
          <a:stretch>
            <a:fillRect/>
          </a:stretch>
        </p:blipFill>
        <p:spPr>
          <a:xfrm>
            <a:off y="3825625" x="1946575"/>
            <a:ext cy="2640000" cx="49580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GIS i Rogaland</a:t>
            </a:r>
          </a:p>
        </p:txBody>
      </p:sp>
      <p:sp>
        <p:nvSpPr>
          <p:cNvPr id="118" name="Shape 118"/>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trike="noStrike" u="none" b="0" cap="none" baseline="0" sz="3200" lang="no-NO" i="0">
                <a:solidFill>
                  <a:schemeClr val="dk1"/>
                </a:solidFill>
                <a:latin typeface="Calibri"/>
                <a:ea typeface="Calibri"/>
                <a:cs typeface="Calibri"/>
                <a:sym typeface="Calibri"/>
              </a:rPr>
              <a:t>Temakart Rogaland</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Et felles prosjekt mellom Fylkesmannen, Fylkeskommunen, Kartverket, IVAR, Dalene Energi</a:t>
            </a:r>
            <a:r>
              <a:rPr sz="2800" lang="no-NO">
                <a:solidFill>
                  <a:schemeClr val="dk1"/>
                </a:solidFill>
                <a:latin typeface="Calibri"/>
                <a:ea typeface="Calibri"/>
                <a:cs typeface="Calibri"/>
                <a:sym typeface="Calibri"/>
              </a:rPr>
              <a:t> og</a:t>
            </a:r>
            <a:r>
              <a:rPr strike="noStrike" u="none" b="0" cap="none" baseline="0" sz="2800" lang="no-NO" i="0">
                <a:solidFill>
                  <a:schemeClr val="dk1"/>
                </a:solidFill>
                <a:latin typeface="Calibri"/>
                <a:ea typeface="Calibri"/>
                <a:cs typeface="Calibri"/>
                <a:sym typeface="Calibri"/>
              </a:rPr>
              <a:t> 2</a:t>
            </a:r>
            <a:r>
              <a:rPr sz="2800" lang="no-NO">
                <a:solidFill>
                  <a:schemeClr val="dk1"/>
                </a:solidFill>
                <a:latin typeface="Calibri"/>
                <a:ea typeface="Calibri"/>
                <a:cs typeface="Calibri"/>
                <a:sym typeface="Calibri"/>
              </a:rPr>
              <a:t>2</a:t>
            </a:r>
            <a:r>
              <a:rPr strike="noStrike" u="none" b="0" cap="none" baseline="0" sz="2800" lang="no-NO" i="0">
                <a:solidFill>
                  <a:schemeClr val="dk1"/>
                </a:solidFill>
                <a:latin typeface="Calibri"/>
                <a:ea typeface="Calibri"/>
                <a:cs typeface="Calibri"/>
                <a:sym typeface="Calibri"/>
              </a:rPr>
              <a:t> kommuner i Rogaland </a:t>
            </a:r>
            <a:r>
              <a:rPr strike="noStrike" u="sng" b="0" cap="none" baseline="0" sz="2800" lang="no-NO" i="0">
                <a:solidFill>
                  <a:schemeClr val="hlink"/>
                </a:solidFill>
                <a:latin typeface="Calibri"/>
                <a:ea typeface="Calibri"/>
                <a:cs typeface="Calibri"/>
                <a:sym typeface="Calibri"/>
                <a:hlinkClick r:id="rId3"/>
              </a:rPr>
              <a:t>www.temakart-rogaland.no</a:t>
            </a:r>
            <a:r>
              <a:rPr strike="noStrike" u="none" b="0" cap="none" baseline="0" sz="2800" lang="no-NO" i="0">
                <a:solidFill>
                  <a:schemeClr val="dk1"/>
                </a:solidFill>
                <a:latin typeface="Calibri"/>
                <a:ea typeface="Calibri"/>
                <a:cs typeface="Calibri"/>
                <a:sym typeface="Calibri"/>
              </a:rPr>
              <a:t> </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En Avinet Adaptive 2 løsning </a:t>
            </a:r>
            <a:r>
              <a:rPr strike="noStrike" u="sng" b="0" cap="none" baseline="0" sz="2800" lang="no-NO" i="0">
                <a:solidFill>
                  <a:schemeClr val="hlink"/>
                </a:solidFill>
                <a:latin typeface="Calibri"/>
                <a:ea typeface="Calibri"/>
                <a:cs typeface="Calibri"/>
                <a:sym typeface="Calibri"/>
                <a:hlinkClick r:id="rId4"/>
              </a:rPr>
              <a:t>http://www.avinet.no/</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Tester </a:t>
            </a:r>
            <a:r>
              <a:rPr sz="2800" lang="no-NO">
                <a:solidFill>
                  <a:schemeClr val="dk1"/>
                </a:solidFill>
                <a:latin typeface="Calibri"/>
                <a:ea typeface="Calibri"/>
                <a:cs typeface="Calibri"/>
                <a:sym typeface="Calibri"/>
              </a:rPr>
              <a:t>ut</a:t>
            </a:r>
            <a:r>
              <a:rPr strike="noStrike" u="none" b="0" cap="none" baseline="0" sz="2800" lang="no-NO" i="0">
                <a:solidFill>
                  <a:schemeClr val="dk1"/>
                </a:solidFill>
                <a:latin typeface="Calibri"/>
                <a:ea typeface="Calibri"/>
                <a:cs typeface="Calibri"/>
                <a:sym typeface="Calibri"/>
              </a:rPr>
              <a:t> Adaptive 3</a:t>
            </a:r>
          </a:p>
          <a:p>
            <a:pPr algn="l" rtl="0" lvl="1" marR="0" indent="-285750" marL="742950">
              <a:spcBef>
                <a:spcPts val="560"/>
              </a:spcBef>
              <a:buClr>
                <a:schemeClr val="dk1"/>
              </a:buClr>
              <a:buSzPct val="100000"/>
              <a:buFont typeface="Calibri"/>
              <a:buChar char="–"/>
            </a:pPr>
            <a:r>
              <a:rPr strike="noStrike" u="none" b="0" cap="none" baseline="0" sz="2800" lang="no-NO" i="0">
                <a:solidFill>
                  <a:schemeClr val="dk1"/>
                </a:solidFill>
                <a:latin typeface="Calibri"/>
                <a:ea typeface="Calibri"/>
                <a:cs typeface="Calibri"/>
                <a:sym typeface="Calibri"/>
              </a:rPr>
              <a:t>Adaptive kjører på Mapserver, Postgre</a:t>
            </a:r>
            <a:r>
              <a:rPr sz="2800" lang="no-NO">
                <a:solidFill>
                  <a:schemeClr val="dk1"/>
                </a:solidFill>
                <a:latin typeface="Calibri"/>
                <a:ea typeface="Calibri"/>
                <a:cs typeface="Calibri"/>
                <a:sym typeface="Calibri"/>
              </a:rPr>
              <a:t>SQL/ </a:t>
            </a:r>
            <a:r>
              <a:rPr strike="noStrike" u="none" b="0" cap="none" baseline="0" sz="2800" lang="no-NO" i="0">
                <a:solidFill>
                  <a:schemeClr val="dk1"/>
                </a:solidFill>
                <a:latin typeface="Calibri"/>
                <a:ea typeface="Calibri"/>
                <a:cs typeface="Calibri"/>
                <a:sym typeface="Calibri"/>
              </a:rPr>
              <a:t>PostGIS og OpenLayers</a:t>
            </a:r>
          </a:p>
          <a:p>
            <a:pPr algn="l" rtl="0" lvl="1" marR="0" indent="-107950" marL="74295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1" marR="0" indent="-107950" marL="742950">
              <a:spcBef>
                <a:spcPts val="560"/>
              </a:spcBef>
              <a:buClr>
                <a:schemeClr val="dk1"/>
              </a:buClr>
              <a:buFont typeface="Calibri"/>
              <a:buNone/>
            </a:pPr>
            <a:r>
              <a:t/>
            </a:r>
            <a:endParaRPr strike="noStrike" u="none" b="0" cap="none" baseline="0" sz="2800" i="0">
              <a:solidFill>
                <a:schemeClr val="dk1"/>
              </a:solidFill>
              <a:latin typeface="Calibri"/>
              <a:ea typeface="Calibri"/>
              <a:cs typeface="Calibri"/>
              <a:sym typeface="Calibri"/>
            </a:endParaRPr>
          </a:p>
          <a:p>
            <a:pPr algn="l" rtl="0" lvl="0" marR="0" indent="-139700" marL="342900">
              <a:spcBef>
                <a:spcPts val="640"/>
              </a:spcBef>
              <a:buClr>
                <a:schemeClr val="dk1"/>
              </a:buClr>
              <a:buFont typeface="Calibri"/>
              <a:buNone/>
            </a:pPr>
            <a:r>
              <a:t/>
            </a:r>
            <a:endParaRPr strike="noStrike" u="none" b="0" cap="none" baseline="0" sz="3200" i="0">
              <a:solidFill>
                <a:schemeClr val="dk1"/>
              </a:solidFill>
              <a:latin typeface="Calibri"/>
              <a:ea typeface="Calibri"/>
              <a:cs typeface="Calibri"/>
              <a:sym typeface="Calibri"/>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y="0" x="0"/>
          <a:ext cy="0" cx="0"/>
          <a:chOff y="0" x="0"/>
          <a:chExt cy="0" cx="0"/>
        </a:xfrm>
      </p:grpSpPr>
      <p:sp>
        <p:nvSpPr>
          <p:cNvPr id="124" name="Shape 124"/>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Hvorfor QGIS?</a:t>
            </a:r>
          </a:p>
        </p:txBody>
      </p:sp>
      <p:sp>
        <p:nvSpPr>
          <p:cNvPr id="125" name="Shape 125"/>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Et intuitivt program. Enkelt å ta i bruk for GIS-nybegynnere.</a:t>
            </a:r>
          </a:p>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Man trenger ikke lisenser. Fritt tilgjengelig på nett.</a:t>
            </a:r>
          </a:p>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En del GIS-operasjoner er enklere å utføre i QGIS enn i f.eks. ArcGIS, hvor det ofte kreves diverse utvidelser.</a:t>
            </a:r>
          </a:p>
          <a:p>
            <a:pPr algn="l" rtl="0" lvl="3" marR="0">
              <a:spcBef>
                <a:spcPts val="0"/>
              </a:spcBef>
              <a:buClr>
                <a:schemeClr val="dk1"/>
              </a:buClr>
              <a:buSzPct val="133333"/>
              <a:buFont typeface="Calibri"/>
              <a:buChar char="–"/>
            </a:pPr>
            <a:r>
              <a:rPr sz="1800" lang="no-NO">
                <a:solidFill>
                  <a:schemeClr val="dk1"/>
                </a:solidFill>
                <a:latin typeface="Calibri"/>
                <a:ea typeface="Calibri"/>
                <a:cs typeface="Calibri"/>
                <a:sym typeface="Calibri"/>
              </a:rPr>
              <a:t>Klipp og lim-funksjonen er fantastisk!</a:t>
            </a:r>
          </a:p>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Støtter veldig mange formater</a:t>
            </a:r>
          </a:p>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Veldig bra støtte for OGC formater – WMS/WMTS, WFS, WCS, CSW, WPS tillegg</a:t>
            </a:r>
          </a:p>
          <a:p>
            <a:pPr algn="l" rtl="0" lvl="0" marR="0" indent="0" marL="0">
              <a:spcBef>
                <a:spcPts val="0"/>
              </a:spcBef>
              <a:buNone/>
            </a:pPr>
            <a:r>
              <a:t/>
            </a:r>
            <a:endParaRPr sz="2400">
              <a:solidFill>
                <a:schemeClr val="dk1"/>
              </a:solidFill>
              <a:latin typeface="Calibri"/>
              <a:ea typeface="Calibri"/>
              <a:cs typeface="Calibri"/>
              <a:sym typeface="Calibri"/>
            </a:endParaRPr>
          </a:p>
          <a:p>
            <a:pPr algn="l" rtl="0" lvl="0" marR="0" indent="-342900" marL="342900">
              <a:spcBef>
                <a:spcPts val="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QGIS fungerer veldig godt sammen med PostGIS</a:t>
            </a:r>
          </a:p>
          <a:p>
            <a:pPr algn="l" rtl="0" lvl="0" marR="0" indent="-342900" marL="342900">
              <a:spcBef>
                <a:spcPts val="0"/>
              </a:spcBef>
              <a:buClr>
                <a:schemeClr val="dk1"/>
              </a:buClr>
              <a:buSzPct val="100000"/>
              <a:buFont typeface="Calibri"/>
              <a:buChar char="•"/>
            </a:pPr>
            <a:r>
              <a:rPr sz="2400" lang="no-NO">
                <a:solidFill>
                  <a:schemeClr val="dk1"/>
                </a:solidFill>
                <a:latin typeface="Calibri"/>
                <a:ea typeface="Calibri"/>
                <a:cs typeface="Calibri"/>
                <a:sym typeface="Calibri"/>
              </a:rPr>
              <a:t>Redigering direkte i databasen</a:t>
            </a:r>
          </a:p>
          <a:p>
            <a:pPr algn="l" rtl="0" lvl="0" marR="0" indent="-342900" marL="342900">
              <a:lnSpc>
                <a:spcPct val="100000"/>
              </a:lnSpc>
              <a:spcBef>
                <a:spcPts val="480"/>
              </a:spcBef>
              <a:spcAft>
                <a:spcPts val="0"/>
              </a:spcAft>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Python programtillegg</a:t>
            </a:r>
          </a:p>
          <a:p>
            <a:pPr algn="l" rtl="0" lvl="1" marR="0" indent="-190500" marL="342900">
              <a:spcBef>
                <a:spcPts val="480"/>
              </a:spcBef>
              <a:buClr>
                <a:schemeClr val="dk1"/>
              </a:buClr>
              <a:buFont typeface="Calibri"/>
              <a:buNone/>
            </a:pPr>
            <a:r>
              <a:t/>
            </a:r>
            <a:endParaRPr strike="noStrike" u="none" b="0" cap="none" baseline="0" sz="2400" i="0">
              <a:solidFill>
                <a:schemeClr val="dk1"/>
              </a:solidFill>
              <a:latin typeface="Calibri"/>
              <a:ea typeface="Calibri"/>
              <a:cs typeface="Calibri"/>
              <a:sym typeface="Calibri"/>
            </a:endParaRPr>
          </a:p>
          <a:p>
            <a:pPr algn="l" rtl="0" lvl="1" marR="0" indent="-190500" marL="342900">
              <a:spcBef>
                <a:spcPts val="480"/>
              </a:spcBef>
              <a:buClr>
                <a:schemeClr val="dk1"/>
              </a:buClr>
              <a:buFont typeface="Calibri"/>
              <a:buNone/>
            </a:pPr>
            <a:r>
              <a:t/>
            </a:r>
            <a:endParaRPr strike="noStrike" u="none" b="0" cap="none" baseline="0" sz="2400" i="0">
              <a:solidFill>
                <a:schemeClr val="dk1"/>
              </a:solidFill>
              <a:latin typeface="Calibri"/>
              <a:ea typeface="Calibri"/>
              <a:cs typeface="Calibri"/>
              <a:sym typeface="Calibri"/>
            </a:endParaRPr>
          </a:p>
        </p:txBody>
      </p:sp>
      <p:pic>
        <p:nvPicPr>
          <p:cNvPr id="126" name="Shape 126"/>
          <p:cNvPicPr preferRelativeResize="0"/>
          <p:nvPr/>
        </p:nvPicPr>
        <p:blipFill>
          <a:blip r:embed="rId3">
            <a:alphaModFix/>
          </a:blip>
          <a:stretch>
            <a:fillRect/>
          </a:stretch>
        </p:blipFill>
        <p:spPr>
          <a:xfrm>
            <a:off y="373424" x="524549"/>
            <a:ext cy="1044225" cx="10421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y="0" x="0"/>
          <a:ext cy="0" cx="0"/>
          <a:chOff y="0" x="0"/>
          <a:chExt cy="0" cx="0"/>
        </a:xfrm>
      </p:grpSpPr>
      <p:sp>
        <p:nvSpPr>
          <p:cNvPr id="132" name="Shape 132"/>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rgbClr val="76923C"/>
              </a:buClr>
              <a:buSzPct val="25000"/>
              <a:buFont typeface="Calibri"/>
              <a:buNone/>
            </a:pPr>
            <a:r>
              <a:rPr strike="noStrike" u="none" b="0" cap="none" baseline="0" sz="4400" lang="no-NO" i="0">
                <a:solidFill>
                  <a:srgbClr val="76923C"/>
                </a:solidFill>
                <a:latin typeface="Calibri"/>
                <a:ea typeface="Calibri"/>
                <a:cs typeface="Calibri"/>
                <a:sym typeface="Calibri"/>
              </a:rPr>
              <a:t>Hvorfor QGIS?</a:t>
            </a:r>
          </a:p>
        </p:txBody>
      </p:sp>
      <p:sp>
        <p:nvSpPr>
          <p:cNvPr id="133" name="Shape 133"/>
          <p:cNvSpPr txBox="1"/>
          <p:nvPr>
            <p:ph idx="1" type="body"/>
          </p:nvPr>
        </p:nvSpPr>
        <p:spPr>
          <a:xfrm>
            <a:off y="1475025" x="457200"/>
            <a:ext cy="4917000" cx="8229600"/>
          </a:xfrm>
          <a:prstGeom prst="rect">
            <a:avLst/>
          </a:prstGeom>
          <a:noFill/>
          <a:ln>
            <a:noFill/>
          </a:ln>
        </p:spPr>
        <p:txBody>
          <a:bodyPr bIns="45700" rIns="91425" lIns="91425" tIns="45700" anchor="t" anchorCtr="0">
            <a:noAutofit/>
          </a:bodyPr>
          <a:lstStyle/>
          <a:p>
            <a:pPr algn="l" rtl="0" lvl="0" marR="0" indent="-292100" marL="342900">
              <a:spcBef>
                <a:spcPts val="64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Hvem som helst kan utvikle ting til QGIS</a:t>
            </a:r>
          </a:p>
          <a:p>
            <a:pPr algn="l" rtl="0" lvl="1" marR="0">
              <a:spcBef>
                <a:spcPts val="640"/>
              </a:spcBef>
              <a:buClr>
                <a:schemeClr val="dk1"/>
              </a:buClr>
              <a:buSzPct val="100000"/>
              <a:buFont typeface="Calibri"/>
              <a:buChar char="–"/>
            </a:pPr>
            <a:r>
              <a:rPr sz="2400" lang="no-NO">
                <a:solidFill>
                  <a:schemeClr val="dk1"/>
                </a:solidFill>
                <a:latin typeface="Calibri"/>
                <a:ea typeface="Calibri"/>
                <a:cs typeface="Calibri"/>
                <a:sym typeface="Calibri"/>
              </a:rPr>
              <a:t>Man </a:t>
            </a:r>
            <a:r>
              <a:rPr strike="noStrike" u="none" b="0" cap="none" baseline="0" sz="2400" lang="no-NO" i="0">
                <a:solidFill>
                  <a:schemeClr val="dk1"/>
                </a:solidFill>
                <a:latin typeface="Calibri"/>
                <a:ea typeface="Calibri"/>
                <a:cs typeface="Calibri"/>
                <a:sym typeface="Calibri"/>
              </a:rPr>
              <a:t>laster ned kildekode </a:t>
            </a:r>
            <a:r>
              <a:rPr sz="2400" lang="no-NO">
                <a:solidFill>
                  <a:schemeClr val="dk1"/>
                </a:solidFill>
                <a:latin typeface="Calibri"/>
                <a:ea typeface="Calibri"/>
                <a:cs typeface="Calibri"/>
                <a:sym typeface="Calibri"/>
              </a:rPr>
              <a:t>og</a:t>
            </a:r>
            <a:r>
              <a:rPr strike="noStrike" u="none" b="0" cap="none" baseline="0" sz="2400" lang="no-NO" i="0">
                <a:solidFill>
                  <a:schemeClr val="dk1"/>
                </a:solidFill>
                <a:latin typeface="Calibri"/>
                <a:ea typeface="Calibri"/>
                <a:cs typeface="Calibri"/>
                <a:sym typeface="Calibri"/>
              </a:rPr>
              <a:t> endrer de</a:t>
            </a:r>
            <a:r>
              <a:rPr sz="2400" lang="no-NO">
                <a:solidFill>
                  <a:schemeClr val="dk1"/>
                </a:solidFill>
                <a:latin typeface="Calibri"/>
                <a:ea typeface="Calibri"/>
                <a:cs typeface="Calibri"/>
                <a:sym typeface="Calibri"/>
              </a:rPr>
              <a:t>n</a:t>
            </a:r>
            <a:r>
              <a:rPr strike="noStrike" u="none" b="0" cap="none" baseline="0" sz="2400" lang="no-NO" i="0">
                <a:solidFill>
                  <a:schemeClr val="dk1"/>
                </a:solidFill>
                <a:latin typeface="Calibri"/>
                <a:ea typeface="Calibri"/>
                <a:cs typeface="Calibri"/>
                <a:sym typeface="Calibri"/>
              </a:rPr>
              <a:t>. Eller man kan betale utvikler for å utvikle ny funksjonalitet. </a:t>
            </a:r>
            <a:r>
              <a:rPr sz="2400" lang="no-NO">
                <a:solidFill>
                  <a:schemeClr val="dk1"/>
                </a:solidFill>
                <a:latin typeface="Calibri"/>
                <a:ea typeface="Calibri"/>
                <a:cs typeface="Calibri"/>
                <a:sym typeface="Calibri"/>
              </a:rPr>
              <a:t>Utviklet funksjonalitet er tilgjengelig for alle som bruker QGIS i hele verden</a:t>
            </a:r>
          </a:p>
          <a:p>
            <a:pPr algn="l" rtl="0" lvl="0" marR="0" indent="-292100" marL="342900">
              <a:spcBef>
                <a:spcPts val="64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Python</a:t>
            </a:r>
            <a:r>
              <a:rPr sz="2400" lang="no-NO">
                <a:solidFill>
                  <a:schemeClr val="dk1"/>
                </a:solidFill>
                <a:latin typeface="Calibri"/>
                <a:ea typeface="Calibri"/>
                <a:cs typeface="Calibri"/>
                <a:sym typeface="Calibri"/>
              </a:rPr>
              <a:t>-</a:t>
            </a:r>
            <a:r>
              <a:rPr strike="noStrike" u="none" b="0" cap="none" baseline="0" sz="2400" lang="no-NO" i="0">
                <a:solidFill>
                  <a:schemeClr val="dk1"/>
                </a:solidFill>
                <a:latin typeface="Calibri"/>
                <a:ea typeface="Calibri"/>
                <a:cs typeface="Calibri"/>
                <a:sym typeface="Calibri"/>
              </a:rPr>
              <a:t>støtte</a:t>
            </a:r>
          </a:p>
          <a:p>
            <a:pPr algn="l" rtl="0" lvl="0" marR="0" indent="-292100" marL="342900">
              <a:spcBef>
                <a:spcPts val="64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Ny versjon hver 4. måned. Ny funksjonalitet kommer ofte – timetable for releases</a:t>
            </a:r>
          </a:p>
          <a:p>
            <a:pPr algn="l" rtl="0" lvl="0" marR="0" indent="-292100" marL="342900">
              <a:spcBef>
                <a:spcPts val="640"/>
              </a:spcBef>
              <a:buClr>
                <a:schemeClr val="dk1"/>
              </a:buClr>
              <a:buSzPct val="100000"/>
              <a:buFont typeface="Calibri"/>
              <a:buChar char="•"/>
            </a:pPr>
            <a:r>
              <a:rPr strike="noStrike" u="none" b="0" cap="none" baseline="0" sz="2400" lang="no-NO" i="0">
                <a:solidFill>
                  <a:schemeClr val="dk1"/>
                </a:solidFill>
                <a:latin typeface="Calibri"/>
                <a:ea typeface="Calibri"/>
                <a:cs typeface="Calibri"/>
                <a:sym typeface="Calibri"/>
              </a:rPr>
              <a:t>Enkelt å bli involvert i ‘QGIS community’</a:t>
            </a:r>
          </a:p>
          <a:p>
            <a:pPr algn="l" rtl="0" lvl="0" marR="0" indent="-292100" marL="342900">
              <a:spcBef>
                <a:spcPts val="640"/>
              </a:spcBef>
              <a:buClr>
                <a:schemeClr val="dk1"/>
              </a:buClr>
              <a:buSzPct val="100000"/>
              <a:buFont typeface="Calibri"/>
              <a:buChar char="•"/>
            </a:pPr>
            <a:r>
              <a:rPr sz="2400" lang="no-NO">
                <a:solidFill>
                  <a:schemeClr val="dk1"/>
                </a:solidFill>
                <a:latin typeface="Calibri"/>
                <a:ea typeface="Calibri"/>
                <a:cs typeface="Calibri"/>
                <a:sym typeface="Calibri"/>
              </a:rPr>
              <a:t>QGIS er nesten helt oversatt til norsk</a:t>
            </a:r>
          </a:p>
          <a:p>
            <a:pPr algn="l" rtl="0" lvl="0" marR="0" indent="-292100" marL="342900">
              <a:spcBef>
                <a:spcPts val="640"/>
              </a:spcBef>
              <a:buClr>
                <a:schemeClr val="dk1"/>
              </a:buClr>
              <a:buSzPct val="100000"/>
              <a:buFont typeface="Calibri"/>
              <a:buChar char="•"/>
            </a:pPr>
            <a:r>
              <a:rPr sz="2400" lang="no-NO">
                <a:solidFill>
                  <a:schemeClr val="dk1"/>
                </a:solidFill>
                <a:latin typeface="Calibri"/>
                <a:ea typeface="Calibri"/>
                <a:cs typeface="Calibri"/>
                <a:sym typeface="Calibri"/>
              </a:rPr>
              <a:t>QGIS dev-versjon før ny lansering gir tilgang til siste nytt</a:t>
            </a:r>
          </a:p>
        </p:txBody>
      </p:sp>
      <p:pic>
        <p:nvPicPr>
          <p:cNvPr id="134" name="Shape 134"/>
          <p:cNvPicPr preferRelativeResize="0"/>
          <p:nvPr/>
        </p:nvPicPr>
        <p:blipFill>
          <a:blip r:embed="rId3">
            <a:alphaModFix/>
          </a:blip>
          <a:stretch>
            <a:fillRect/>
          </a:stretch>
        </p:blipFill>
        <p:spPr>
          <a:xfrm>
            <a:off y="373424" x="524549"/>
            <a:ext cy="1044225" cx="104219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y="0" x="0"/>
          <a:ext cy="0" cx="0"/>
          <a:chOff y="0" x="0"/>
          <a:chExt cy="0" cx="0"/>
        </a:xfrm>
      </p:grpSpPr>
      <p:sp>
        <p:nvSpPr>
          <p:cNvPr id="140" name="Shape 140"/>
          <p:cNvSpPr txBox="1"/>
          <p:nvPr>
            <p:ph type="title"/>
          </p:nvPr>
        </p:nvSpPr>
        <p:spPr>
          <a:xfrm>
            <a:off y="274637" x="457200"/>
            <a:ext cy="1143000" cx="8229600"/>
          </a:xfrm>
          <a:prstGeom prst="rect">
            <a:avLst/>
          </a:prstGeom>
          <a:noFill/>
          <a:ln>
            <a:noFill/>
          </a:ln>
        </p:spPr>
        <p:txBody>
          <a:bodyPr bIns="45700" rIns="91425" lIns="91425" tIns="45700" anchor="ctr" anchorCtr="0">
            <a:noAutofit/>
          </a:bodyPr>
          <a:lstStyle/>
          <a:p>
            <a:pPr algn="ctr" rtl="0" lvl="0" marR="0" indent="0" marL="0">
              <a:spcBef>
                <a:spcPts val="0"/>
              </a:spcBef>
              <a:buClr>
                <a:schemeClr val="dk1"/>
              </a:buClr>
              <a:buSzPct val="25000"/>
              <a:buFont typeface="Calibri"/>
              <a:buNone/>
            </a:pPr>
            <a:r>
              <a:rPr strike="noStrike" u="none" b="0" cap="none" baseline="0" sz="4400" lang="no-NO" i="0">
                <a:solidFill>
                  <a:srgbClr val="76923C"/>
                </a:solidFill>
                <a:latin typeface="Calibri"/>
                <a:ea typeface="Calibri"/>
                <a:cs typeface="Calibri"/>
                <a:sym typeface="Calibri"/>
              </a:rPr>
              <a:t>QGIS og PostGIS</a:t>
            </a:r>
          </a:p>
        </p:txBody>
      </p:sp>
      <p:sp>
        <p:nvSpPr>
          <p:cNvPr id="141" name="Shape 141"/>
          <p:cNvSpPr txBox="1"/>
          <p:nvPr>
            <p:ph idx="1" type="body"/>
          </p:nvPr>
        </p:nvSpPr>
        <p:spPr>
          <a:xfrm>
            <a:off y="1600200" x="457200"/>
            <a:ext cy="4525963" cx="8229600"/>
          </a:xfrm>
          <a:prstGeom prst="rect">
            <a:avLst/>
          </a:prstGeom>
          <a:noFill/>
          <a:ln>
            <a:noFill/>
          </a:ln>
        </p:spPr>
        <p:txBody>
          <a:bodyPr bIns="45700" rIns="91425" lIns="91425" tIns="45700" anchor="t" anchorCtr="0">
            <a:noAutofit/>
          </a:bodyPr>
          <a:lstStyle/>
          <a:p>
            <a:pPr rtl="0" lvl="0" marR="0" indent="0" marL="0">
              <a:spcBef>
                <a:spcPts val="640"/>
              </a:spcBef>
              <a:buSzPct val="100000"/>
              <a:buNone/>
            </a:pPr>
            <a:r>
              <a:rPr sz="3000" lang="no-NO">
                <a:solidFill>
                  <a:schemeClr val="dk1"/>
                </a:solidFill>
                <a:latin typeface="Calibri"/>
                <a:ea typeface="Calibri"/>
                <a:cs typeface="Calibri"/>
                <a:sym typeface="Calibri"/>
              </a:rPr>
              <a:t>July 6, 2002</a:t>
            </a:r>
            <a:br>
              <a:rPr sz="3000" lang="no-NO">
                <a:solidFill>
                  <a:schemeClr val="dk1"/>
                </a:solidFill>
                <a:latin typeface="Calibri"/>
                <a:ea typeface="Calibri"/>
                <a:cs typeface="Calibri"/>
                <a:sym typeface="Calibri"/>
              </a:rPr>
            </a:br>
            <a:r>
              <a:rPr sz="3000" lang="no-NO">
                <a:solidFill>
                  <a:schemeClr val="dk1"/>
                </a:solidFill>
                <a:latin typeface="Calibri"/>
                <a:ea typeface="Calibri"/>
                <a:cs typeface="Calibri"/>
                <a:sym typeface="Calibri"/>
              </a:rPr>
              <a:t>	This code is preliminary and really has no true functionality other than the ability to define a PostGIS connection and display the spatially enable tables that could be loaded. </a:t>
            </a:r>
          </a:p>
          <a:p>
            <a:pPr algn="l" rtl="0" lvl="0" marR="0" indent="0" marL="0">
              <a:spcBef>
                <a:spcPts val="640"/>
              </a:spcBef>
              <a:buNone/>
            </a:pPr>
            <a:r>
              <a:t/>
            </a:r>
            <a:endParaRPr sz="3000">
              <a:solidFill>
                <a:schemeClr val="dk1"/>
              </a:solidFill>
              <a:latin typeface="Calibri"/>
              <a:ea typeface="Calibri"/>
              <a:cs typeface="Calibri"/>
              <a:sym typeface="Calibri"/>
            </a:endParaRPr>
          </a:p>
          <a:p>
            <a:pPr algn="l" rtl="0" lvl="0" marR="0" indent="0" marL="0">
              <a:spcBef>
                <a:spcPts val="640"/>
              </a:spcBef>
              <a:buSzPct val="214285"/>
              <a:buNone/>
            </a:pPr>
            <a:r>
              <a:rPr lang="no-NO">
                <a:solidFill>
                  <a:schemeClr val="dk1"/>
                </a:solidFill>
                <a:latin typeface="Calibri"/>
                <a:ea typeface="Calibri"/>
                <a:cs typeface="Calibri"/>
                <a:sym typeface="Calibri"/>
              </a:rPr>
              <a:t>Fra QGIS Change log </a:t>
            </a:r>
          </a:p>
          <a:p>
            <a:pPr algn="l" rtl="0" lvl="0" marR="0" indent="0" marL="0">
              <a:spcBef>
                <a:spcPts val="640"/>
              </a:spcBef>
              <a:buSzPct val="214285"/>
              <a:buNone/>
            </a:pPr>
            <a:r>
              <a:rPr u="sng" lang="no-NO">
                <a:solidFill>
                  <a:schemeClr val="dk1"/>
                </a:solidFill>
                <a:latin typeface="Calibri"/>
                <a:ea typeface="Calibri"/>
                <a:cs typeface="Calibri"/>
                <a:sym typeface="Calibri"/>
                <a:hlinkClick r:id="rId3"/>
              </a:rPr>
              <a:t>http://svn.osgeo.org/qgis/branches/Dataprovider_overhaul-branch/qgis/ChangeLog</a:t>
            </a:r>
            <a:r>
              <a:rPr lang="no-NO">
                <a:solidFill>
                  <a:schemeClr val="dk1"/>
                </a:solidFill>
                <a:latin typeface="Calibri"/>
                <a:ea typeface="Calibri"/>
                <a:cs typeface="Calibri"/>
                <a:sym typeface="Calibri"/>
              </a:rPr>
              <a:t> </a:t>
            </a:r>
          </a:p>
        </p:txBody>
      </p:sp>
      <p:pic>
        <p:nvPicPr>
          <p:cNvPr id="142" name="Shape 142"/>
          <p:cNvPicPr preferRelativeResize="0"/>
          <p:nvPr/>
        </p:nvPicPr>
        <p:blipFill>
          <a:blip r:embed="rId4">
            <a:alphaModFix/>
          </a:blip>
          <a:stretch>
            <a:fillRect/>
          </a:stretch>
        </p:blipFill>
        <p:spPr>
          <a:xfrm>
            <a:off y="373424" x="524549"/>
            <a:ext cy="1044225" cx="1042199"/>
          </a:xfrm>
          <a:prstGeom prst="rect">
            <a:avLst/>
          </a:prstGeom>
          <a:noFill/>
          <a:ln>
            <a:noFill/>
          </a:ln>
        </p:spPr>
      </p:pic>
      <p:pic>
        <p:nvPicPr>
          <p:cNvPr id="143" name="Shape 143"/>
          <p:cNvPicPr preferRelativeResize="0"/>
          <p:nvPr/>
        </p:nvPicPr>
        <p:blipFill>
          <a:blip r:embed="rId5">
            <a:alphaModFix/>
          </a:blip>
          <a:stretch>
            <a:fillRect/>
          </a:stretch>
        </p:blipFill>
        <p:spPr>
          <a:xfrm>
            <a:off y="274650" x="7252875"/>
            <a:ext cy="1558099" cx="155809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type="title"/>
          </p:nvPr>
        </p:nvSpPr>
        <p:spPr>
          <a:xfrm>
            <a:off y="274637" x="457200"/>
            <a:ext cy="1143000" cx="8229600"/>
          </a:xfrm>
          <a:prstGeom prst="rect">
            <a:avLst/>
          </a:prstGeom>
        </p:spPr>
        <p:txBody>
          <a:bodyPr bIns="91425" rIns="91425" lIns="91425" tIns="91425" anchor="ctr" anchorCtr="0">
            <a:noAutofit/>
          </a:bodyPr>
          <a:lstStyle/>
          <a:p>
            <a:pPr>
              <a:spcBef>
                <a:spcPts val="0"/>
              </a:spcBef>
              <a:buNone/>
            </a:pPr>
            <a:r>
              <a:rPr sz="4400" lang="no-NO">
                <a:solidFill>
                  <a:srgbClr val="76923C"/>
                </a:solidFill>
                <a:latin typeface="Calibri"/>
                <a:ea typeface="Calibri"/>
                <a:cs typeface="Calibri"/>
                <a:sym typeface="Calibri"/>
              </a:rPr>
              <a:t>QGIS og PostGIS</a:t>
            </a:r>
          </a:p>
        </p:txBody>
      </p:sp>
      <p:sp>
        <p:nvSpPr>
          <p:cNvPr id="150" name="Shape 150"/>
          <p:cNvSpPr txBox="1"/>
          <p:nvPr>
            <p:ph idx="1" type="body"/>
          </p:nvPr>
        </p:nvSpPr>
        <p:spPr>
          <a:xfrm>
            <a:off y="1600200" x="457200"/>
            <a:ext cy="4526100" cx="8229600"/>
          </a:xfrm>
          <a:prstGeom prst="rect">
            <a:avLst/>
          </a:prstGeom>
        </p:spPr>
        <p:txBody>
          <a:bodyPr bIns="91425" rIns="91425" lIns="91425" tIns="91425" anchor="t" anchorCtr="0">
            <a:noAutofit/>
          </a:bodyPr>
          <a:lstStyle/>
          <a:p>
            <a:pPr rtl="0" lvl="0">
              <a:spcBef>
                <a:spcPts val="0"/>
              </a:spcBef>
              <a:buClr>
                <a:schemeClr val="dk1"/>
              </a:buClr>
              <a:buSzPct val="100000"/>
              <a:buFont typeface="Calibri"/>
              <a:buChar char="•"/>
            </a:pPr>
            <a:r>
              <a:rPr sz="3000" lang="no-NO">
                <a:solidFill>
                  <a:schemeClr val="dk1"/>
                </a:solidFill>
                <a:latin typeface="Calibri"/>
                <a:ea typeface="Calibri"/>
                <a:cs typeface="Calibri"/>
                <a:sym typeface="Calibri"/>
              </a:rPr>
              <a:t>QGIS støtter mange versjoner av PostGIS</a:t>
            </a:r>
          </a:p>
          <a:p>
            <a:pPr rtl="0" lvl="0">
              <a:spcBef>
                <a:spcPts val="0"/>
              </a:spcBef>
              <a:buClr>
                <a:schemeClr val="dk1"/>
              </a:buClr>
              <a:buSzPct val="100000"/>
              <a:buFont typeface="Calibri"/>
              <a:buChar char="•"/>
            </a:pPr>
            <a:r>
              <a:rPr sz="3000" lang="no-NO">
                <a:solidFill>
                  <a:schemeClr val="dk1"/>
                </a:solidFill>
                <a:latin typeface="Calibri"/>
                <a:ea typeface="Calibri"/>
                <a:cs typeface="Calibri"/>
                <a:sym typeface="Calibri"/>
              </a:rPr>
              <a:t>Skrivetilgang til databasen uten at man må kjøpe tillegg</a:t>
            </a:r>
          </a:p>
          <a:p>
            <a:pPr rtl="0" lvl="0">
              <a:spcBef>
                <a:spcPts val="0"/>
              </a:spcBef>
              <a:buClr>
                <a:schemeClr val="dk1"/>
              </a:buClr>
              <a:buSzPct val="100000"/>
              <a:buFont typeface="Calibri"/>
              <a:buChar char="•"/>
            </a:pPr>
            <a:r>
              <a:rPr sz="3000" lang="no-NO">
                <a:solidFill>
                  <a:schemeClr val="dk1"/>
                </a:solidFill>
                <a:latin typeface="Calibri"/>
                <a:ea typeface="Calibri"/>
                <a:cs typeface="Calibri"/>
                <a:sym typeface="Calibri"/>
              </a:rPr>
              <a:t>Kan kjøre SQL-spørringer på databasen rett i QGIS og legge lagene inn i kartvinduet</a:t>
            </a:r>
          </a:p>
          <a:p>
            <a:pPr lvl="0">
              <a:spcBef>
                <a:spcPts val="0"/>
              </a:spcBef>
              <a:buClr>
                <a:schemeClr val="dk1"/>
              </a:buClr>
              <a:buSzPct val="100000"/>
              <a:buFont typeface="Calibri"/>
              <a:buChar char="•"/>
            </a:pPr>
            <a:r>
              <a:rPr sz="3000" lang="no-NO">
                <a:solidFill>
                  <a:schemeClr val="dk1"/>
                </a:solidFill>
                <a:latin typeface="Calibri"/>
                <a:ea typeface="Calibri"/>
                <a:cs typeface="Calibri"/>
                <a:sym typeface="Calibri"/>
              </a:rPr>
              <a:t>DB-Styring </a:t>
            </a:r>
          </a:p>
        </p:txBody>
      </p:sp>
      <p:pic>
        <p:nvPicPr>
          <p:cNvPr id="151" name="Shape 151"/>
          <p:cNvPicPr preferRelativeResize="0"/>
          <p:nvPr/>
        </p:nvPicPr>
        <p:blipFill>
          <a:blip r:embed="rId3">
            <a:alphaModFix/>
          </a:blip>
          <a:stretch>
            <a:fillRect/>
          </a:stretch>
        </p:blipFill>
        <p:spPr>
          <a:xfrm>
            <a:off y="4310375" x="2633425"/>
            <a:ext cy="595150" cx="66955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